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0"/>
  </p:notesMasterIdLst>
  <p:handoutMasterIdLst>
    <p:handoutMasterId r:id="rId61"/>
  </p:handoutMasterIdLst>
  <p:sldIdLst>
    <p:sldId id="256" r:id="rId5"/>
    <p:sldId id="273" r:id="rId6"/>
    <p:sldId id="276" r:id="rId7"/>
    <p:sldId id="364" r:id="rId8"/>
    <p:sldId id="280" r:id="rId9"/>
    <p:sldId id="310" r:id="rId10"/>
    <p:sldId id="281" r:id="rId11"/>
    <p:sldId id="315" r:id="rId12"/>
    <p:sldId id="309" r:id="rId13"/>
    <p:sldId id="286" r:id="rId14"/>
    <p:sldId id="282" r:id="rId15"/>
    <p:sldId id="340" r:id="rId16"/>
    <p:sldId id="324" r:id="rId17"/>
    <p:sldId id="312" r:id="rId18"/>
    <p:sldId id="304" r:id="rId19"/>
    <p:sldId id="338" r:id="rId20"/>
    <p:sldId id="306" r:id="rId21"/>
    <p:sldId id="341" r:id="rId22"/>
    <p:sldId id="318" r:id="rId23"/>
    <p:sldId id="291" r:id="rId24"/>
    <p:sldId id="319" r:id="rId25"/>
    <p:sldId id="321" r:id="rId26"/>
    <p:sldId id="308" r:id="rId27"/>
    <p:sldId id="293" r:id="rId28"/>
    <p:sldId id="360" r:id="rId29"/>
    <p:sldId id="361" r:id="rId30"/>
    <p:sldId id="362" r:id="rId31"/>
    <p:sldId id="363" r:id="rId32"/>
    <p:sldId id="294" r:id="rId33"/>
    <p:sldId id="295" r:id="rId34"/>
    <p:sldId id="296" r:id="rId35"/>
    <p:sldId id="337" r:id="rId36"/>
    <p:sldId id="297" r:id="rId37"/>
    <p:sldId id="299" r:id="rId38"/>
    <p:sldId id="342" r:id="rId39"/>
    <p:sldId id="345" r:id="rId40"/>
    <p:sldId id="347" r:id="rId41"/>
    <p:sldId id="354" r:id="rId42"/>
    <p:sldId id="355" r:id="rId43"/>
    <p:sldId id="356" r:id="rId44"/>
    <p:sldId id="357" r:id="rId45"/>
    <p:sldId id="351" r:id="rId46"/>
    <p:sldId id="348" r:id="rId47"/>
    <p:sldId id="353" r:id="rId48"/>
    <p:sldId id="352" r:id="rId49"/>
    <p:sldId id="350" r:id="rId50"/>
    <p:sldId id="289" r:id="rId51"/>
    <p:sldId id="358" r:id="rId52"/>
    <p:sldId id="359" r:id="rId53"/>
    <p:sldId id="326" r:id="rId54"/>
    <p:sldId id="325" r:id="rId55"/>
    <p:sldId id="322" r:id="rId56"/>
    <p:sldId id="301" r:id="rId57"/>
    <p:sldId id="300" r:id="rId58"/>
    <p:sldId id="272" r:id="rId59"/>
  </p:sldIdLst>
  <p:sldSz cx="9144000" cy="6858000" type="screen4x3"/>
  <p:notesSz cx="6858000" cy="9945688"/>
  <p:embeddedFontLst>
    <p:embeddedFont>
      <p:font typeface="Titillium Web" panose="00000500000000000000" pitchFamily="2" charset="0"/>
      <p:regular r:id="rId62"/>
      <p:bold r:id="rId63"/>
      <p:italic r:id="rId64"/>
      <p:boldItalic r:id="rId65"/>
    </p:embeddedFont>
    <p:embeddedFont>
      <p:font typeface="Titillium Web SemiBold" panose="00000700000000000000" pitchFamily="2" charset="0"/>
      <p:bold r:id="rId66"/>
      <p:boldItalic r:id="rId6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anda van As" initials="JvA" lastIdx="1" clrIdx="0">
    <p:extLst>
      <p:ext uri="{19B8F6BF-5375-455C-9EA6-DF929625EA0E}">
        <p15:presenceInfo xmlns:p15="http://schemas.microsoft.com/office/powerpoint/2012/main" userId="S::jvanas@seniorweb.nl::0cdb565a-7e05-497c-87da-22007445e9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75"/>
    <a:srgbClr val="3D5473"/>
    <a:srgbClr val="0563C1"/>
    <a:srgbClr val="ABAEAC"/>
    <a:srgbClr val="05355A"/>
    <a:srgbClr val="172123"/>
    <a:srgbClr val="FFFFFF"/>
    <a:srgbClr val="183F64"/>
    <a:srgbClr val="354A52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83982" autoAdjust="0"/>
  </p:normalViewPr>
  <p:slideViewPr>
    <p:cSldViewPr snapToGrid="0">
      <p:cViewPr varScale="1">
        <p:scale>
          <a:sx n="74" d="100"/>
          <a:sy n="74" d="100"/>
        </p:scale>
        <p:origin x="19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2.fntdata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5.fntdata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3.fntdata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1.fntdata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34CF08-97D3-491E-AFAD-531F5BAB5E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BF219-1E5A-4230-8AB0-EC6D886903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96B57-BEA7-4815-951B-F7BA48A34FD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04B11-D660-40A8-8969-4FD64A73B5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D364D-6090-4953-A90D-001499A5E3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C1EAE-401E-4BF1-8893-EC335D320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74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E05E2-4C4A-4963-8D3C-76387B87F0A7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1D816-86DC-4D98-81A0-3D3510A83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86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b="0" dirty="0"/>
              <a:t>Laptop/projector werking checken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b="0" dirty="0"/>
              <a:t>Wifi-verbinding instellen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b="0" dirty="0">
                <a:solidFill>
                  <a:srgbClr val="FF0000"/>
                </a:solidFill>
              </a:rPr>
              <a:t>Microfoon testen</a:t>
            </a:r>
            <a:endParaRPr lang="nl-NL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nl-NL" b="0" dirty="0">
                <a:solidFill>
                  <a:srgbClr val="FF0000"/>
                </a:solidFill>
              </a:rPr>
              <a:t>Geluid in de zaal testen (filmpje afspelen)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30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solidFill>
                  <a:schemeClr val="tx1"/>
                </a:solidFill>
              </a:rPr>
              <a:t>De digitale erfenis is groter dan u denkt</a:t>
            </a:r>
          </a:p>
          <a:p>
            <a:endParaRPr lang="nl-NL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>
                <a:solidFill>
                  <a:schemeClr val="tx1"/>
                </a:solidFill>
              </a:rPr>
              <a:t>zie deze voorbeelden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396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Sommige websites en apps vereisen dat bezoekers er een account aanmaken om bepaalde informatie te kunnen raadplegen of gebruik te maken van een dienst.</a:t>
            </a:r>
          </a:p>
          <a:p>
            <a:r>
              <a:rPr lang="nl-NL" sz="1200" dirty="0"/>
              <a:t>Als je zo’n site of app maar één keer gebruikt, kun je makkelijk vergeten dat je er een account hebt.</a:t>
            </a:r>
          </a:p>
          <a:p>
            <a:r>
              <a:rPr lang="nl-NL" sz="1200" dirty="0"/>
              <a:t>Dit soort sluimerende accounts die achterblijven vormen in potentie een privacy gevaar ivm datalekken en hacken.</a:t>
            </a:r>
          </a:p>
          <a:p>
            <a:endParaRPr lang="nl-NL" sz="1200" dirty="0"/>
          </a:p>
          <a:p>
            <a:r>
              <a:rPr lang="nl-NL" sz="1200" dirty="0"/>
              <a:t>Hoe vind je de accounts van deze vergeten websites en apps om ze te verwijderen?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Verwijzing naar uitleg op drie websites: Radar, Privacy Guides en ID.nl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Ook: toegang tot e-mail handig om vergeten of niet vastgelegde wachtwoorden te vernieuwen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665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Op de Seniorwebsite vindt u het dossier “Digitaal nalaten” in de menubalk onder:</a:t>
            </a:r>
          </a:p>
          <a:p>
            <a:endParaRPr lang="nl-NL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Tips &amp; Uitleg </a:t>
            </a:r>
            <a:r>
              <a:rPr lang="nl-NL" sz="1200" b="1" dirty="0"/>
              <a:t>&gt;</a:t>
            </a:r>
            <a:r>
              <a:rPr lang="nl-NL" sz="1200" dirty="0"/>
              <a:t> Dossiers &gt; Digitaal nalaten  (e</a:t>
            </a:r>
            <a:r>
              <a:rPr lang="nl-NL" sz="1200" i="1" dirty="0">
                <a:solidFill>
                  <a:schemeClr val="tx1"/>
                </a:solidFill>
              </a:rPr>
              <a:t>ventueel online laten zien)</a:t>
            </a:r>
            <a:endParaRPr lang="nl-NL" i="1" dirty="0"/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003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Voordat we gaan kijken hoe uw digitale nalatenschap kan worden geregeld is het eerst de vraag</a:t>
            </a:r>
          </a:p>
          <a:p>
            <a:r>
              <a:rPr lang="nl-NL" dirty="0"/>
              <a:t>wie uw nalatenschap afhandelt en daarvoor de nodige gegevens krijgt.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247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dirty="0"/>
              <a:t>Wie krijgt toegang tot uw (digitale) gegevens.</a:t>
            </a:r>
          </a:p>
          <a:p>
            <a:r>
              <a:rPr lang="nl-NL" sz="1200" b="0" dirty="0"/>
              <a:t>Wie moet digitale nalatenschap regelen.</a:t>
            </a:r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90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dirty="0"/>
              <a:t>U kunt er voor kiezen dat dingen worden verwijderd of juist bewaard moeten blijven.</a:t>
            </a:r>
          </a:p>
          <a:p>
            <a:endParaRPr lang="nl-NL" sz="1200" b="0" dirty="0"/>
          </a:p>
          <a:p>
            <a:r>
              <a:rPr lang="nl-NL" sz="1200" b="0" dirty="0"/>
              <a:t>Let ook op de risico’s van hacken en privacy gevoelige data.</a:t>
            </a:r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321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Rondleiding door het dossier Digitaal nalaten vanuit twee invalshoeken:</a:t>
            </a:r>
          </a:p>
          <a:p>
            <a:endParaRPr lang="nl-NL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Wat kunt u </a:t>
            </a:r>
            <a:r>
              <a:rPr lang="nl-NL" sz="1200" b="1" dirty="0"/>
              <a:t>zelf</a:t>
            </a:r>
            <a:r>
              <a:rPr lang="nl-NL" sz="1200" dirty="0"/>
              <a:t> regelen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Wat kunnen </a:t>
            </a:r>
            <a:r>
              <a:rPr lang="nl-NL" sz="1200" b="1" dirty="0"/>
              <a:t>nabestaanden</a:t>
            </a:r>
            <a:r>
              <a:rPr lang="nl-NL" sz="1200" dirty="0"/>
              <a:t> regelen</a:t>
            </a:r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372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</a:t>
            </a:r>
            <a:endParaRPr lang="nl-NL" sz="1200" dirty="0"/>
          </a:p>
          <a:p>
            <a:r>
              <a:rPr lang="nl-NL" sz="1200" u="sng" dirty="0"/>
              <a:t>Website &gt; Zie inhoudsopgave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nl-NL" sz="1200" dirty="0"/>
              <a:t>Hoe digitale nalatenschap goed overdragen aan nabestaanden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nl-NL" sz="1200" dirty="0"/>
              <a:t>Wat moet er gebeuren met toegang tot apparaten en accounts, uw sociale media en digitale abonnementen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nl-NL" sz="1200" dirty="0"/>
              <a:t>Wat kunt u vooraf regelen en hoe doet u dat?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14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Toegang tot apparaten</a:t>
            </a:r>
          </a:p>
          <a:p>
            <a:endParaRPr lang="nl-NL" sz="1200" dirty="0"/>
          </a:p>
          <a:p>
            <a:r>
              <a:rPr lang="nl-NL" sz="1200" u="sng" dirty="0"/>
              <a:t>Inventariseren, vastleggen en delen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nl-NL" sz="1200" dirty="0"/>
              <a:t>Toegang tot computer, tablet en smartphone en eventuele smarthome-apparaten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nl-NL" sz="1200" dirty="0"/>
              <a:t>Inloggegevens delen met vertrouwd persoon (familielid, notaris, bewindvoerder)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428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Toegang tot apparaten</a:t>
            </a:r>
          </a:p>
          <a:p>
            <a:endParaRPr lang="nl-NL" sz="1200" dirty="0"/>
          </a:p>
          <a:p>
            <a:r>
              <a:rPr lang="nl-NL" sz="1200" u="none" dirty="0"/>
              <a:t>Welke gegevens legt u van uw apparaten vast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2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Courier New" panose="02070309020205020404" pitchFamily="49" charset="0"/>
              <a:buChar char="o"/>
            </a:pPr>
            <a:r>
              <a:rPr lang="nl-NL" u="none" dirty="0"/>
              <a:t>Programma Digitale nalatenschap + pauze</a:t>
            </a:r>
          </a:p>
          <a:p>
            <a:pPr marL="181240" indent="-181240">
              <a:buFont typeface="Courier New" panose="02070309020205020404" pitchFamily="49" charset="0"/>
              <a:buChar char="o"/>
            </a:pPr>
            <a:r>
              <a:rPr lang="nl-NL" u="none" dirty="0"/>
              <a:t>Hand-out presentatie </a:t>
            </a:r>
            <a:r>
              <a:rPr lang="nl-NL" u="sng" dirty="0"/>
              <a:t>&gt; </a:t>
            </a:r>
            <a:r>
              <a:rPr lang="nl-NL" u="sng" dirty="0">
                <a:solidFill>
                  <a:srgbClr val="FF0000"/>
                </a:solidFill>
              </a:rPr>
              <a:t>PDF mailen naar contactpersoon?</a:t>
            </a:r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l-NL" u="none" dirty="0"/>
              <a:t>Vragen tijdens presentatie / na afloop</a:t>
            </a:r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l-NL" u="none" dirty="0"/>
              <a:t>Pauze …</a:t>
            </a:r>
            <a:endParaRPr lang="nl-NL" dirty="0"/>
          </a:p>
          <a:p>
            <a:pPr marL="181240" indent="-181240">
              <a:buFont typeface="Courier New" panose="02070309020205020404" pitchFamily="49" charset="0"/>
              <a:buChar char="o"/>
            </a:pPr>
            <a:endParaRPr lang="nl-NL" u="none" dirty="0"/>
          </a:p>
          <a:p>
            <a:pPr marL="181240" indent="-181240">
              <a:buFont typeface="Courier New" panose="02070309020205020404" pitchFamily="49" charset="0"/>
              <a:buChar char="o"/>
            </a:pPr>
            <a:r>
              <a:rPr lang="nl-NL" u="none" dirty="0"/>
              <a:t>Verwijzingen en links in presentatie opgenomen</a:t>
            </a:r>
          </a:p>
          <a:p>
            <a:pPr marL="181240" indent="-181240">
              <a:buFont typeface="Courier New" panose="02070309020205020404" pitchFamily="49" charset="0"/>
              <a:buChar char="o"/>
            </a:pPr>
            <a:r>
              <a:rPr lang="nl-NL" u="none" dirty="0"/>
              <a:t>PDF Checklisten : SeniorWeb, en andere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496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u="none" dirty="0"/>
              <a:t>Zelf regelen </a:t>
            </a:r>
            <a:r>
              <a:rPr lang="nl-NL" sz="1200" b="0" u="none" dirty="0"/>
              <a:t>– Toegang tot accounts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200" dirty="0"/>
              <a:t>Nabestaanden ontvangen geen inloggegevens van bedrijven of diensten.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200" dirty="0"/>
              <a:t>Zij krijgen dus nooit direct toegang tot een account.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302066" indent="-302066">
              <a:buFont typeface="Wingdings" panose="05000000000000000000" pitchFamily="2" charset="2"/>
              <a:buChar char="Ø"/>
            </a:pPr>
            <a:r>
              <a:rPr lang="nl-NL" sz="1200" dirty="0"/>
              <a:t>Maak dus een overzicht van al uw accounts met gebruikersnaam en/of wachtwoord.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27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u="none" dirty="0"/>
              <a:t>Zelf regelen </a:t>
            </a:r>
            <a:r>
              <a:rPr lang="nl-NL" sz="1200" b="0" u="none" dirty="0"/>
              <a:t>– Inventariseren accounts</a:t>
            </a:r>
            <a:endParaRPr lang="nl-NL" sz="1200" u="none" dirty="0"/>
          </a:p>
          <a:p>
            <a:pPr marL="302066" indent="-302066">
              <a:buFont typeface="Wingdings" panose="05000000000000000000" pitchFamily="2" charset="2"/>
              <a:buChar char="q"/>
            </a:pPr>
            <a:endParaRPr lang="nl-NL" sz="1200" dirty="0"/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Maak een overzicht van al uw accounts met gebruikersnaam en/of wachtwoord.</a:t>
            </a:r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Leg ook vast welk e-mailadres is gekoppeld om eventueel een nieuw wachtwoord aan te vragen (wachtwoord vergeten).</a:t>
            </a:r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Geef aan of eventueel tweetrapsverificatie van toepassing is, bijvoorbeeld sms-code naar een telefoon.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Vertel de nabestaande hoe uw inloggegevens zijn vastgelegd en waar het overzicht te vinden is.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1200" dirty="0"/>
          </a:p>
          <a:p>
            <a:pPr marL="302066" indent="-302066">
              <a:buFont typeface="Arial" panose="020B0604020202020204" pitchFamily="34" charset="0"/>
              <a:buChar char="•"/>
            </a:pP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102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Hulpmiddelen vastleggen inloggegevens:</a:t>
            </a:r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Papier of online</a:t>
            </a:r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Wachtwoorden logboek     - SeniorWeb, 11,45 Euro</a:t>
            </a:r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Boek belangrijke gegevens - SeniorWeb, 18,45 Euro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Digizeker                                – Delen met personen en registratie bij notaris mogelijk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De Nederlandse Notariskluis – Variant op Digizeker, beheerd door uw notaris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Notaris                                   – Gegevens opnemen in testament</a:t>
            </a:r>
          </a:p>
          <a:p>
            <a:pPr marL="302066" indent="-302066">
              <a:buFont typeface="Wingdings" panose="05000000000000000000" pitchFamily="2" charset="2"/>
              <a:buChar char="q"/>
            </a:pPr>
            <a:endParaRPr lang="nl-NL" sz="1200" dirty="0"/>
          </a:p>
          <a:p>
            <a:pPr marL="302066" indent="-302066">
              <a:buFont typeface="Wingdings" panose="05000000000000000000" pitchFamily="2" charset="2"/>
              <a:buChar char="q"/>
            </a:pPr>
            <a:endParaRPr lang="nl-NL" sz="1200" dirty="0"/>
          </a:p>
          <a:p>
            <a:pPr marL="302066" indent="-302066">
              <a:buFont typeface="Arial" panose="020B0604020202020204" pitchFamily="34" charset="0"/>
              <a:buChar char="•"/>
            </a:pP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066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Belangrijke accounts</a:t>
            </a:r>
          </a:p>
          <a:p>
            <a:r>
              <a:rPr lang="nl-NL" sz="1200" dirty="0"/>
              <a:t>Uitleg wat je vooraf wel of niet kunt regelen: gegevens downloaden, account sluiten.</a:t>
            </a:r>
          </a:p>
          <a:p>
            <a:endParaRPr lang="nl-NL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Bij </a:t>
            </a:r>
            <a:r>
              <a:rPr lang="nl-NL" sz="1200" u="sng" dirty="0"/>
              <a:t>Microsoft</a:t>
            </a:r>
            <a:r>
              <a:rPr lang="nl-NL" sz="1200" dirty="0"/>
              <a:t> en </a:t>
            </a:r>
            <a:r>
              <a:rPr lang="nl-NL" sz="1200" u="sng" dirty="0"/>
              <a:t>Dropbox</a:t>
            </a:r>
            <a:r>
              <a:rPr lang="nl-NL" sz="1200" dirty="0"/>
              <a:t> niet vooraf te regelen en uitgebreide procedure nodig om alsnog account te sluiten, dus inlog delen ligt voor de hand.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79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Apple account</a:t>
            </a:r>
          </a:p>
          <a:p>
            <a:endParaRPr lang="nl-NL" sz="1200" b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Erfeniscontact toewijzen die na overlijden bij de gegevens kan: Erfeniscontact toevoegen &gt; Toegangssleutel delen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12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sz="1200" dirty="0"/>
              <a:t>Dit kan vanaf iOS 15.2, iPadOS 15.2 en macOS 12.1</a:t>
            </a:r>
          </a:p>
          <a:p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765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–Google account</a:t>
            </a:r>
          </a:p>
          <a:p>
            <a:endParaRPr lang="nl-NL" sz="1200" b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Gegevens beschikbaar maken: Plan maken &gt; Termijn inactief instellen + Contactpersoon toevoegen + Evt automatisch antwoord instellen voor Gmail</a:t>
            </a:r>
          </a:p>
          <a:p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136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Microsoft account</a:t>
            </a:r>
          </a:p>
          <a:p>
            <a:endParaRPr lang="nl-NL" sz="1200" b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Niet vooraf te regelen en uitgebreide procedure nodig om alsnog account te sluiten, dus inlog delen ligt voor de hand.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1200" b="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dirty="0"/>
              <a:t>Met het Microsoft Nabestaanden Proces kunnen nabestaanden wel gegevens van het account van een overledene opvragen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657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Dropbox account</a:t>
            </a:r>
          </a:p>
          <a:p>
            <a:endParaRPr lang="nl-NL" sz="1200" b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Niet vooraf te regelen en uitgebreide procedure nodig om alsnog account te sluiten, dus inlog delen ligt voor de hand.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1200" b="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b="0" dirty="0"/>
              <a:t>Wel contactpersoon vast te leggen bij notaris die dan later alsnog verzoek kan indienen om toegang tot het account te krijgen.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3243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Sociale media profielen </a:t>
            </a:r>
          </a:p>
          <a:p>
            <a:r>
              <a:rPr lang="nl-NL" sz="1200" dirty="0"/>
              <a:t>Uitleg wat je bij social media  vooraf wel of niet kunt regelen: gegevens downloaden, account sluiten.</a:t>
            </a:r>
          </a:p>
          <a:p>
            <a:endParaRPr lang="nl-NL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Bij </a:t>
            </a:r>
            <a:r>
              <a:rPr lang="nl-NL" sz="1200" u="sng" dirty="0"/>
              <a:t>Facebook</a:t>
            </a:r>
            <a:r>
              <a:rPr lang="nl-NL" sz="1200" dirty="0"/>
              <a:t> contactpersoon benoemen om herdenkingsstatus in te stellen en/of profiel te verwijderen.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Bij </a:t>
            </a:r>
            <a:r>
              <a:rPr lang="nl-NL" sz="1200" u="sng" dirty="0"/>
              <a:t>Instagram</a:t>
            </a:r>
            <a:r>
              <a:rPr lang="nl-NL" sz="1200" dirty="0"/>
              <a:t> niet vooraf te regelen. Nabestaanden kunnen herdenkingsstatus instellen of account verwijderen.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1200" dirty="0"/>
              <a:t>Bij </a:t>
            </a:r>
            <a:r>
              <a:rPr lang="nl-NL" sz="1200" u="sng" dirty="0"/>
              <a:t>Pinterest</a:t>
            </a:r>
            <a:r>
              <a:rPr lang="nl-NL" sz="1200" dirty="0"/>
              <a:t> niet vooraf te regelen. Nabestaanden kunnen account deactiveren.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487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Internetproviders</a:t>
            </a:r>
          </a:p>
          <a:p>
            <a:endParaRPr lang="nl-NL" sz="1200" b="0" dirty="0"/>
          </a:p>
          <a:p>
            <a:r>
              <a:rPr lang="nl-NL" sz="1200" b="0" dirty="0"/>
              <a:t>Vóór overlijden kan er niets worden geregeld.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b="0" dirty="0"/>
              <a:t>Nabestaanden nemen contact op met provider &gt; zie bij “Nabestaanden” links naar Internetproviders</a:t>
            </a:r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60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Wingdings" panose="05000000000000000000" pitchFamily="2" charset="2"/>
              <a:buChar char="q"/>
            </a:pPr>
            <a:r>
              <a:rPr lang="nl-NL" dirty="0"/>
              <a:t>Wie heeft een testament of levenstestament?</a:t>
            </a:r>
          </a:p>
          <a:p>
            <a:pPr marL="181240" indent="-181240">
              <a:buFont typeface="Wingdings" panose="05000000000000000000" pitchFamily="2" charset="2"/>
              <a:buChar char="q"/>
            </a:pPr>
            <a:r>
              <a:rPr lang="nl-NL" dirty="0"/>
              <a:t>Wie is wel eens betrokken geweest bij het afhandelen van een nalatenschap?</a:t>
            </a:r>
          </a:p>
          <a:p>
            <a:pPr marL="181240" indent="-181240">
              <a:buFont typeface="Wingdings" panose="05000000000000000000" pitchFamily="2" charset="2"/>
              <a:buChar char="q"/>
            </a:pPr>
            <a:r>
              <a:rPr lang="nl-NL" dirty="0"/>
              <a:t>Hierbij ook te maken gehad met een digitale erfenis?</a:t>
            </a:r>
          </a:p>
          <a:p>
            <a:endParaRPr lang="nl-NL" dirty="0"/>
          </a:p>
          <a:p>
            <a:pPr defTabSz="966612">
              <a:defRPr/>
            </a:pPr>
            <a:r>
              <a:rPr lang="nl-NL" dirty="0"/>
              <a:t>Maar waar gaat digitaal nalaten eigenlijk over?  &gt;&gt; Filmpje </a:t>
            </a:r>
            <a:r>
              <a:rPr lang="nl-NL" i="1" dirty="0"/>
              <a:t>(geluid testen)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637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Mobiele providers</a:t>
            </a:r>
          </a:p>
          <a:p>
            <a:endParaRPr lang="nl-NL" sz="1200" b="0" dirty="0"/>
          </a:p>
          <a:p>
            <a:r>
              <a:rPr lang="nl-NL" sz="1200" b="0" dirty="0"/>
              <a:t>Vóór overlijden kan er niets worden geregeld.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b="0" dirty="0"/>
              <a:t>Nabestaanden nemen contact op met provider &gt; zie bij “Nabestaanden”</a:t>
            </a:r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576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DigiD en Mijn Overheid</a:t>
            </a:r>
          </a:p>
          <a:p>
            <a:endParaRPr lang="nl-NL" sz="1200" b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DigiD vervalt na 3 jaar geen gebruik &gt; Nabestaanden kunnen het nog wel gebruiken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MijnOverheid-account krijgt een overlijdensstatus &gt; De erven van de overledene krijgen papieren post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800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u="none" dirty="0"/>
              <a:t>Zelf regelen </a:t>
            </a:r>
            <a:r>
              <a:rPr lang="nl-NL" sz="1200" b="0" u="none" dirty="0"/>
              <a:t>– Digitale diensten </a:t>
            </a:r>
            <a:r>
              <a:rPr lang="nl-NL" sz="1200" b="0" dirty="0"/>
              <a:t>en abonnementen worden niet in dossier besproken.</a:t>
            </a:r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Muziek/film/app/etc.</a:t>
            </a:r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Webshops/supermarkt/nieuws/etc.</a:t>
            </a:r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Gamesites</a:t>
            </a:r>
          </a:p>
          <a:p>
            <a:endParaRPr lang="nl-NL" sz="1200" dirty="0"/>
          </a:p>
          <a:p>
            <a:r>
              <a:rPr lang="nl-NL" sz="1200" dirty="0"/>
              <a:t>Maak een overzicht van (betaalde) diensten en abonnementen en deel de inloggegevens met nabestaanden.</a:t>
            </a:r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346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– </a:t>
            </a:r>
            <a:r>
              <a:rPr lang="nl-NL" sz="1200" b="1" i="1" dirty="0"/>
              <a:t>Checklist Digitaal nalaten staat niet meer / nog niet op website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Download als pdf : Checklist Digitaal Nalaten - Zelf regelen</a:t>
            </a:r>
          </a:p>
          <a:p>
            <a:r>
              <a:rPr lang="nl-NL" sz="1200" dirty="0"/>
              <a:t>Deze checklist vat onderdelen beknopt samen en helpt u om overzicht te houden op zaken die moeten worden geregeld.</a:t>
            </a:r>
          </a:p>
          <a:p>
            <a:endParaRPr lang="nl-NL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1200" dirty="0"/>
              <a:t>Link kopiëren en plakken in Google-zoekbalk voor directe download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Links naar meer checklists zijn aan het einde van de presentatie vermeld.</a:t>
            </a:r>
          </a:p>
          <a:p>
            <a:endParaRPr lang="nl-NL" sz="1200" dirty="0"/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855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</a:t>
            </a:r>
          </a:p>
          <a:p>
            <a:r>
              <a:rPr lang="nl-NL" sz="1200" u="sng" dirty="0"/>
              <a:t>Website &gt; Zie inhoudsopgave</a:t>
            </a:r>
          </a:p>
          <a:p>
            <a:r>
              <a:rPr lang="nl-NL" sz="1200" b="0" dirty="0"/>
              <a:t>Sommige zaken moeten nabestaanden meteen regelen. De belangrijkste staan in hoofdstuk 1 t/m 4.</a:t>
            </a:r>
          </a:p>
          <a:p>
            <a:r>
              <a:rPr lang="nl-NL" sz="1200" b="0" dirty="0"/>
              <a:t>Sommige zijn relevant voor de digitale nalatenschap en andere kunnen online geregeld worden.</a:t>
            </a:r>
          </a:p>
          <a:p>
            <a:endParaRPr lang="nl-NL" sz="1200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dirty="0"/>
              <a:t>In deze presentatie alleen de digitale zaken behandelen in hoofdstukken 5, 6, 8, 9 en 11</a:t>
            </a:r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15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Apparaten</a:t>
            </a:r>
          </a:p>
          <a:p>
            <a:endParaRPr lang="nl-NL" sz="1200" b="0" dirty="0"/>
          </a:p>
          <a:p>
            <a:r>
              <a:rPr lang="nl-NL" sz="1200" b="0" dirty="0"/>
              <a:t>Toegang tot apparaten betekent vaak toegang tot: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Foto’s, video’s, documenten en contactadressen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Digitale accounts (door automatisch inloggen)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E-mail (handig om vergeten wachtwoorden te wijzigen)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Online opslagdiensten (OneDrive, iCloud, Google Drive)</a:t>
            </a:r>
          </a:p>
          <a:p>
            <a:endParaRPr lang="nl-NL" sz="1200" b="0" dirty="0"/>
          </a:p>
          <a:p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3871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Accounts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Gegevens, foto’s, video’s, documenten, tegoeden op te vragen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Herdenkingsprofiel op social media te maken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Overlijden door te geven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Account te sluiten</a:t>
            </a:r>
          </a:p>
          <a:p>
            <a:endParaRPr lang="nl-NL" sz="1200" b="0" dirty="0"/>
          </a:p>
          <a:p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240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Apple account</a:t>
            </a:r>
          </a:p>
          <a:p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462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Google account</a:t>
            </a:r>
          </a:p>
          <a:p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8504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Microsoft account</a:t>
            </a:r>
          </a:p>
          <a:p>
            <a:endParaRPr lang="nl-NL" sz="1200" b="0" dirty="0"/>
          </a:p>
          <a:p>
            <a:r>
              <a:rPr lang="nl-NL" dirty="0"/>
              <a:t>Met het Microsoft Nabestaanden Proces kunnen nabestaanden gegevens van het account van een overledene opvragen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40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solidFill>
                  <a:srgbClr val="FF0000"/>
                </a:solidFill>
              </a:rPr>
              <a:t>Afhandeling van een nalatenschap omvat ook de digitale nalatenschap.</a:t>
            </a:r>
          </a:p>
          <a:p>
            <a:r>
              <a:rPr lang="nl-NL" sz="1200" dirty="0">
                <a:solidFill>
                  <a:srgbClr val="FF0000"/>
                </a:solidFill>
              </a:rPr>
              <a:t>Via telefoon, tablet of computer heeft vrijwel iedereen een online erfenis.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rgbClr val="FF0000"/>
                </a:solidFill>
              </a:rPr>
              <a:t>Online accounts blijven bestaan op het moment dat u overlijdt.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solidFill>
                <a:srgbClr val="FF000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nl-NL" sz="1200" dirty="0">
                <a:solidFill>
                  <a:srgbClr val="FF0000"/>
                </a:solidFill>
              </a:rPr>
              <a:t>Voor nabestaanden vaak niet bekend waar deze nalatenschap uit bestaat.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solidFill>
                <a:srgbClr val="FF0000"/>
              </a:solidFill>
            </a:endParaRPr>
          </a:p>
          <a:p>
            <a:endParaRPr lang="nl-NL" sz="1200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1677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Dropbox account</a:t>
            </a:r>
          </a:p>
          <a:p>
            <a:endParaRPr lang="nl-NL" sz="12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1636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Digitale diensten en abonnementen</a:t>
            </a:r>
          </a:p>
          <a:p>
            <a:endParaRPr lang="nl-NL" sz="1200" b="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Checklist DELA &gt; zie betreffende websites om online abonnementen op te zeggen</a:t>
            </a:r>
          </a:p>
          <a:p>
            <a:endParaRPr lang="nl-NL" sz="1200" b="0" dirty="0"/>
          </a:p>
          <a:p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63064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Providers</a:t>
            </a:r>
          </a:p>
          <a:p>
            <a:r>
              <a:rPr lang="nl-NL" sz="1200" b="0" u="sng" dirty="0"/>
              <a:t>Internetprovider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Abonnement stopzetten of op andere naam zetten &gt; zie website provider</a:t>
            </a:r>
          </a:p>
          <a:p>
            <a:r>
              <a:rPr lang="nl-NL" sz="1200" b="0" u="sng" dirty="0"/>
              <a:t>Mobiele provider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Abonnement stopzetten of op andere naam zetten &gt; zie website provider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Prepaidkaart geen actie nodig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2-stapsverificatie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1153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Sociale media</a:t>
            </a:r>
          </a:p>
          <a:p>
            <a:r>
              <a:rPr lang="nl-NL" sz="1200" b="0" dirty="0"/>
              <a:t>Niet vooraf te regelen &gt; actie door nabestaanden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Facebook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Instagram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LinkedIn</a:t>
            </a:r>
          </a:p>
          <a:p>
            <a:endParaRPr lang="nl-NL" sz="1200" b="0" dirty="0"/>
          </a:p>
          <a:p>
            <a:endParaRPr lang="nl-NL" sz="1200" b="0" dirty="0"/>
          </a:p>
          <a:p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5119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Sociale media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dirty="0"/>
              <a:t>Niet vooraf te regelen &gt; actie door nabestaanden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Pinterest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SchoolBANK</a:t>
            </a:r>
          </a:p>
          <a:p>
            <a:endParaRPr lang="nl-NL" sz="1200" b="0" dirty="0"/>
          </a:p>
          <a:p>
            <a:r>
              <a:rPr lang="nl-NL" sz="1200" b="0" dirty="0"/>
              <a:t>+ X (voorheen Twitter) </a:t>
            </a:r>
            <a:r>
              <a:rPr lang="nl-NL" sz="1200" b="0" u="sng" dirty="0"/>
              <a:t>&gt; staat niet in dossier Seniorweb</a:t>
            </a:r>
          </a:p>
          <a:p>
            <a:endParaRPr lang="nl-NL" sz="1200" b="0" dirty="0"/>
          </a:p>
          <a:p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8631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</a:t>
            </a:r>
            <a:r>
              <a:rPr lang="nl-NL" sz="1200" b="0" dirty="0"/>
              <a:t>– DigiD en Mijn Overheid</a:t>
            </a:r>
          </a:p>
          <a:p>
            <a:r>
              <a:rPr lang="nl-NL" sz="1200" b="0" u="sng" dirty="0"/>
              <a:t>DigiD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DigiD kan worden gebruikt om mee in te loggen tot 1 jaar na overlijden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Als DigiD 3 jaar niet is gebruikt, vervalt het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sz="1200" b="0" u="sng" dirty="0"/>
              <a:t>Mijn Overheid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Wordt niet automatisch opgeheven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Binnen 24 uur na overlijden óverlijdensstatus’. Dan geen berichten meer naar Berichtenbox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b="0" dirty="0"/>
              <a:t>Na overlijden gaan overheidsorganisaties over op papieren post aan de erven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nl-NL" sz="1200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9717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Nabestaanden – </a:t>
            </a:r>
            <a:r>
              <a:rPr lang="nl-NL" sz="1200" b="1" i="1" dirty="0"/>
              <a:t>Checklist Digitaal nalaten staat niet meer / nog niet op website</a:t>
            </a:r>
            <a:endParaRPr lang="nl-NL" sz="1200" b="1" dirty="0"/>
          </a:p>
          <a:p>
            <a:endParaRPr lang="nl-NL" sz="1200" u="sng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sz="1200" dirty="0"/>
              <a:t>Download als pdf : Checklist Digitaal Nalaten - Nabestaanden</a:t>
            </a:r>
          </a:p>
          <a:p>
            <a:r>
              <a:rPr lang="nl-NL" sz="1200" dirty="0"/>
              <a:t>Deze checklist vat onderdelen beknopt samen en helpt u om overzicht te houden op zaken die moeten worden geregeld.</a:t>
            </a:r>
          </a:p>
          <a:p>
            <a:endParaRPr lang="nl-NL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200" dirty="0"/>
              <a:t>Link kopiëren en plakken in Google-zoekbalk voor directe download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9694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Samenvatting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8157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Vragen</a:t>
            </a:r>
          </a:p>
          <a:p>
            <a:endParaRPr lang="nl-NL" b="1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b="0" dirty="0"/>
              <a:t>Vragen noteren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b="0" dirty="0"/>
              <a:t>Eventueel vraag en antwoord toevoegen aan presentatie</a:t>
            </a:r>
          </a:p>
          <a:p>
            <a:endParaRPr lang="nl-NL" b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77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Checklists digitaal nalaten</a:t>
            </a:r>
          </a:p>
          <a:p>
            <a:endParaRPr lang="nl-NL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dirty="0"/>
              <a:t>Links naar checklisten Seniorweb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dirty="0"/>
              <a:t>Links naar overige checklisten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16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solidFill>
                  <a:srgbClr val="FF0000"/>
                </a:solidFill>
              </a:rPr>
              <a:t>Online accounts blijven bestaan en moeten ook worden afgehandeld door nabestaanden.</a:t>
            </a:r>
          </a:p>
          <a:p>
            <a:pPr defTabSz="966612">
              <a:defRPr/>
            </a:pP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9610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Hulpmiddelen</a:t>
            </a:r>
          </a:p>
          <a:p>
            <a:endParaRPr lang="nl-NL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dirty="0"/>
              <a:t>Links naar digitale kluizen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nl-NL" dirty="0"/>
              <a:t>Links naar wachtwoordmanagers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3746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u="none" dirty="0"/>
              <a:t>Zelf regelen </a:t>
            </a:r>
            <a:r>
              <a:rPr lang="nl-NL" sz="1200" b="0" u="none" dirty="0"/>
              <a:t>– Hulpmiddel Wachtwoorden logboek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Wachtwoorden logboek van Visual Steps:</a:t>
            </a:r>
          </a:p>
          <a:p>
            <a:r>
              <a:rPr lang="nl-NL" sz="1200" dirty="0"/>
              <a:t>        Webwinkel SeniorWeb : 11,45 Euro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9441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Hulpmiddel Belangrijke gegevens (gaat verder dan alleen digitale nalatenschap)</a:t>
            </a:r>
          </a:p>
          <a:p>
            <a:pPr marL="302066" indent="-302066">
              <a:buFont typeface="Wingdings" panose="05000000000000000000" pitchFamily="2" charset="2"/>
              <a:buChar char="q"/>
            </a:pPr>
            <a:endParaRPr lang="nl-NL" sz="1200" dirty="0"/>
          </a:p>
          <a:p>
            <a:pPr marL="302066" indent="-302066">
              <a:buFont typeface="Wingdings" panose="05000000000000000000" pitchFamily="2" charset="2"/>
              <a:buChar char="q"/>
            </a:pPr>
            <a:r>
              <a:rPr lang="nl-NL" sz="1200" dirty="0"/>
              <a:t>Boek met alle belangrijke gegevens bij elkaar (ter inzage)</a:t>
            </a:r>
          </a:p>
          <a:p>
            <a:r>
              <a:rPr lang="nl-NL" sz="1200" dirty="0"/>
              <a:t>        Webwinkel SeniorWeb : 18,45 Euro</a:t>
            </a:r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8714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dirty="0"/>
              <a:t>Zelf regelen </a:t>
            </a:r>
            <a:r>
              <a:rPr lang="nl-NL" sz="1200" b="0" dirty="0"/>
              <a:t>– Hulpmiddelen Betaalde diensten</a:t>
            </a:r>
          </a:p>
          <a:p>
            <a:endParaRPr lang="nl-NL" sz="1200" b="0" dirty="0"/>
          </a:p>
          <a:p>
            <a:r>
              <a:rPr lang="nl-NL" sz="1200" dirty="0"/>
              <a:t>Digizeker – delen met personen en registratie bij notaris mogelijk</a:t>
            </a:r>
          </a:p>
          <a:p>
            <a:r>
              <a:rPr lang="nl-NL" sz="1200" dirty="0"/>
              <a:t>De Nederlandse Notariskluis – variant op Digizeker, beheerd door uw notaris</a:t>
            </a:r>
          </a:p>
          <a:p>
            <a:r>
              <a:rPr lang="nl-NL" sz="1200" dirty="0"/>
              <a:t>Notaris – gegevens opnemen in testament</a:t>
            </a:r>
          </a:p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057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Gerelateerde onderwerpen</a:t>
            </a:r>
          </a:p>
          <a:p>
            <a:endParaRPr lang="nl-NL" dirty="0"/>
          </a:p>
          <a:p>
            <a:r>
              <a:rPr lang="nl-NL" dirty="0"/>
              <a:t>Naar aanleiding van vragen en opmerkingen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93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066" indent="-302066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Huidige wetgeving: voor nabestaande weinig tot niets geregeld.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Geen wettelijk kader voor bedrijven  t.a.v. digitale nalatenschap.</a:t>
            </a:r>
          </a:p>
          <a:p>
            <a:pPr marL="302066" indent="-302066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Verscherpte privacyregelgeving kan  belemmerend werken bij het benaderen, voortzetten of opheffen van online accounts.</a:t>
            </a:r>
          </a:p>
          <a:p>
            <a:pPr marL="302066" indent="-302066" defTabSz="966612">
              <a:buFont typeface="Arial" panose="020B0604020202020204" pitchFamily="34" charset="0"/>
              <a:buChar char="•"/>
              <a:defRPr/>
            </a:pPr>
            <a:r>
              <a:rPr lang="nl-NL" sz="1200" dirty="0">
                <a:solidFill>
                  <a:schemeClr val="tx1"/>
                </a:solidFill>
              </a:rPr>
              <a:t>Platforms kunnen naar eigen wens omgaan met de gegevens en data van de overledene.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27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u="sng" dirty="0"/>
              <a:t>Radar – Onderzoek Digitale nalatenschap (november 2023)</a:t>
            </a:r>
            <a:r>
              <a:rPr lang="nl-NL" dirty="0"/>
              <a:t> </a:t>
            </a:r>
          </a:p>
          <a:p>
            <a:pPr marL="181240" indent="-181240">
              <a:buFont typeface="Courier New" panose="02070309020205020404" pitchFamily="49" charset="0"/>
              <a:buChar char="o"/>
            </a:pPr>
            <a:r>
              <a:rPr lang="nl-NL" dirty="0"/>
              <a:t>85% heeft niet alles of zelfs helemaal niets geregeld</a:t>
            </a:r>
          </a:p>
          <a:p>
            <a:pPr marL="181240" indent="-181240">
              <a:buFont typeface="Courier New" panose="02070309020205020404" pitchFamily="49" charset="0"/>
              <a:buChar char="o"/>
            </a:pPr>
            <a:r>
              <a:rPr lang="nl-NL" dirty="0"/>
              <a:t>15% heeft (bijna) alles geregeld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nl-NL" dirty="0"/>
              <a:t>36% staat er nooit bij stil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nl-NL" dirty="0"/>
              <a:t>64% denkt er wel eens over na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nl-NL" dirty="0"/>
          </a:p>
          <a:p>
            <a:pPr defTabSz="966612">
              <a:defRPr/>
            </a:pPr>
            <a:r>
              <a:rPr lang="nl-NL" u="sng" dirty="0"/>
              <a:t>Seniorweb onderzoek</a:t>
            </a:r>
            <a:r>
              <a:rPr lang="nl-NL" dirty="0"/>
              <a:t>: 35% heeft er nog nooit over nagedacht. Daarnaast heeft 70% niets geregeld of nog nooit gesproken met nabestaanden hierover. </a:t>
            </a:r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08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solidFill>
                  <a:srgbClr val="FF0000"/>
                </a:solidFill>
              </a:rPr>
              <a:t>Uw digitale nalatenschap is alles wat u aan digitale informatie nalaat als u er niet meer bent.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77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Accounts, e-mail adressen, social media-profielen, internetproviders, mobiele providers en digitale diensten, maar ook</a:t>
            </a:r>
          </a:p>
          <a:p>
            <a:r>
              <a:rPr lang="nl-NL" sz="1200" dirty="0"/>
              <a:t>toegang tot uw apparaten:  PC, laptop, tablet, smartphone en smart-home apparaten en</a:t>
            </a:r>
          </a:p>
          <a:p>
            <a:r>
              <a:rPr lang="nl-NL" dirty="0"/>
              <a:t>digitale bestanden die daarop zijn opgeslagen foto’s,  video’s, administratie, documenten, etc.</a:t>
            </a:r>
          </a:p>
          <a:p>
            <a:endParaRPr lang="nl-NL" dirty="0"/>
          </a:p>
          <a:p>
            <a:r>
              <a:rPr lang="nl-NL" dirty="0"/>
              <a:t>Denk ook aan foto’s die u ‘in de cloud’ hebt staan of online tegoeden, bijvoorbeeld op Ov-kaart, Bol.com, PayPal, crypto, enz.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1D816-86DC-4D98-81A0-3D3510A83E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12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table reading a newspaper&#10;&#10;Description automatically generated with medium confidence">
            <a:extLst>
              <a:ext uri="{FF2B5EF4-FFF2-40B4-BE49-F238E27FC236}">
                <a16:creationId xmlns:a16="http://schemas.microsoft.com/office/drawing/2014/main" id="{DBDD7ECF-1ABD-4117-9625-B89F64DC7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"/>
          <a:stretch/>
        </p:blipFill>
        <p:spPr>
          <a:xfrm>
            <a:off x="0" y="0"/>
            <a:ext cx="9144000" cy="558866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1202D5E-DDFB-470F-B15D-CE6AC8509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8680" y="6029935"/>
            <a:ext cx="2322094" cy="406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C9402CF-9831-424C-9FD0-8666D05084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44271" y="5996592"/>
            <a:ext cx="2322094" cy="453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EBA4A8-EE60-490C-8D90-4D8A722275DC}"/>
              </a:ext>
            </a:extLst>
          </p:cNvPr>
          <p:cNvSpPr txBox="1"/>
          <p:nvPr userDrawn="1"/>
        </p:nvSpPr>
        <p:spPr>
          <a:xfrm>
            <a:off x="7634037" y="6044401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seniorweb.nl</a:t>
            </a:r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8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97ABB18-D656-4685-80A6-B524C7B93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86589" y="1278021"/>
            <a:ext cx="8933447" cy="1746592"/>
          </a:xfrm>
          <a:prstGeom prst="rect">
            <a:avLst/>
          </a:prstGeom>
        </p:spPr>
      </p:pic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E76F557-2289-4884-A8F7-A2967499A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94253" y="1675456"/>
            <a:ext cx="5745615" cy="475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Titillium Web SemiBold" panose="00000700000000000000" pitchFamily="2" charset="0"/>
              </a:defRPr>
            </a:lvl1pPr>
          </a:lstStyle>
          <a:p>
            <a:pPr lvl="0"/>
            <a:r>
              <a:rPr lang="en-GB" err="1"/>
              <a:t>Presentatietitel</a:t>
            </a:r>
            <a:r>
              <a:rPr lang="en-GB"/>
              <a:t> </a:t>
            </a:r>
            <a:r>
              <a:rPr lang="en-GB" err="1"/>
              <a:t>invoegen</a:t>
            </a:r>
            <a:endParaRPr lang="nl-NL"/>
          </a:p>
        </p:txBody>
      </p:sp>
      <p:sp>
        <p:nvSpPr>
          <p:cNvPr id="16" name="Tijdelijke aanduiding voor tekst 12">
            <a:extLst>
              <a:ext uri="{FF2B5EF4-FFF2-40B4-BE49-F238E27FC236}">
                <a16:creationId xmlns:a16="http://schemas.microsoft.com/office/drawing/2014/main" id="{E6089972-9371-4D25-B723-906C6E668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4253" y="2225962"/>
            <a:ext cx="5745615" cy="475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ondertitel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49DB460C-8E91-4B6D-84AF-48E8F6E96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680" y="5779116"/>
            <a:ext cx="951818" cy="391628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72000" rIns="180000" bIns="72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GB"/>
              <a:t>Datum</a:t>
            </a:r>
            <a:endParaRPr lang="nl-NL"/>
          </a:p>
        </p:txBody>
      </p:sp>
      <p:pic>
        <p:nvPicPr>
          <p:cNvPr id="8" name="Afbeelding 2">
            <a:extLst>
              <a:ext uri="{FF2B5EF4-FFF2-40B4-BE49-F238E27FC236}">
                <a16:creationId xmlns:a16="http://schemas.microsoft.com/office/drawing/2014/main" id="{3DA15CB1-8AA7-47F3-A3B1-28DF2DE892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856282" y="5779053"/>
            <a:ext cx="2026971" cy="3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5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451244-A89E-479C-BE40-99E988DB35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0748" y="1325565"/>
            <a:ext cx="8626078" cy="466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inhoud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49C2217-31EA-47DF-AF3B-DFF0F5620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77699" y="281076"/>
            <a:ext cx="5208449" cy="842498"/>
          </a:xfrm>
          <a:prstGeom prst="rect">
            <a:avLst/>
          </a:prstGeom>
        </p:spPr>
      </p:pic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2B101F8-BAC6-452C-8F58-E9204FB62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747" y="473725"/>
            <a:ext cx="4104085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GB" err="1"/>
              <a:t>Paginatitel</a:t>
            </a:r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582EC6-4D4F-4C02-9407-36DFAAB59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20460" y="6402228"/>
            <a:ext cx="1562793" cy="27336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B5E4149-8ED2-411E-B74C-3785122F9DC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6967" y="6356350"/>
            <a:ext cx="517794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B5016E-91C5-483D-B3F5-4BDA1445E1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60747" y="6356350"/>
            <a:ext cx="576219" cy="365125"/>
          </a:xfrm>
        </p:spPr>
        <p:txBody>
          <a:bodyPr/>
          <a:lstStyle/>
          <a:p>
            <a:fld id="{2C86C857-8D1D-4733-84F8-72F8345B57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25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226F3D-EA8C-4CD0-926B-5673D8396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77699" y="281076"/>
            <a:ext cx="5208449" cy="84249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451244-A89E-479C-BE40-99E988DB35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0749" y="1325565"/>
            <a:ext cx="4104083" cy="466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inhoud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2B101F8-BAC6-452C-8F58-E9204FB62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747" y="473725"/>
            <a:ext cx="4104085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GB" err="1"/>
              <a:t>Paginatitel</a:t>
            </a:r>
            <a:endParaRPr lang="nl-NL"/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0D15DB86-E28A-44DF-9B53-8558CA261DC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79170" y="1325565"/>
            <a:ext cx="4104083" cy="466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GB" err="1"/>
              <a:t>Klik</a:t>
            </a:r>
            <a:r>
              <a:rPr lang="en-GB"/>
              <a:t> om </a:t>
            </a:r>
            <a:r>
              <a:rPr lang="en-GB" err="1"/>
              <a:t>inhoud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27F629-92D9-4582-8F49-09155DD05E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20460" y="6402227"/>
            <a:ext cx="1562793" cy="2733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C42C5-405F-4967-9872-C9B10E2CB6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6967" y="6356350"/>
            <a:ext cx="5177940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ABD4-04DF-4D38-8F27-E7CD601551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60747" y="6356349"/>
            <a:ext cx="576219" cy="365125"/>
          </a:xfrm>
        </p:spPr>
        <p:txBody>
          <a:bodyPr/>
          <a:lstStyle/>
          <a:p>
            <a:fld id="{2C86C857-8D1D-4733-84F8-72F8345B57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32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D02DB7-4139-49B3-9F4F-BEC11250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39" y="365128"/>
            <a:ext cx="8627913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92CB7E2-496A-428F-AC03-515379128D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5340" y="1828800"/>
            <a:ext cx="8627913" cy="41576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A0807-DED5-4ED1-9C2E-236DF94D7F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1559" y="6356350"/>
            <a:ext cx="5183347" cy="365125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FE1A1-C938-478F-B89B-90D91ADE35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55340" y="6356350"/>
            <a:ext cx="576219" cy="365125"/>
          </a:xfrm>
        </p:spPr>
        <p:txBody>
          <a:bodyPr/>
          <a:lstStyle/>
          <a:p>
            <a:fld id="{2C86C857-8D1D-4733-84F8-72F8345B572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D47D4F0D-D7EF-4B07-901B-50FCA5293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20460" y="6402227"/>
            <a:ext cx="1562793" cy="2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>
            <a:extLst>
              <a:ext uri="{FF2B5EF4-FFF2-40B4-BE49-F238E27FC236}">
                <a16:creationId xmlns:a16="http://schemas.microsoft.com/office/drawing/2014/main" id="{1E990887-BC29-4C12-AF7F-70828D93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4175246-4212-406E-9665-61CF64904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BF9859-D1D3-40D3-9602-776A15045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0499" y="6356350"/>
            <a:ext cx="3804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A507D-9EC9-4353-A241-FB1DADD05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4869" y="6358037"/>
            <a:ext cx="1005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C132-ABB2-4E6D-B08A-BD195C02BE02}" type="datetimeFigureOut">
              <a:rPr lang="nl-NL" smtClean="0"/>
              <a:t>4-11-2025</a:t>
            </a:fld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8F363-2730-4BC3-AECA-086D61856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49"/>
            <a:ext cx="576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C857-8D1D-4733-84F8-72F8345B572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87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63" r:id="rId4"/>
    <p:sldLayoutId id="214748366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 Web" panose="000005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nvara.nl/kassa/artikelen/privacytip-zo-vind-en-verwijder-je-oude-niet-gebruikte-accoun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id.nl/huis-en-entertainment/computer-en-gaming/netwerk/zo-hef-je-al-je-online-accounts-op" TargetMode="External"/><Relationship Id="rId4" Type="http://schemas.openxmlformats.org/officeDocument/2006/relationships/hyperlink" Target="https://www.privacyguides.org/nl/basics/account-dele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iorweb.nl/dossiers/digitaal-nalaten/zelf-regelen" TargetMode="Externa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hyperlink" Target="https://www.seniorweb.nl/dossiers/digitaal-nalaten/zelf-regelen/grote-techbedrijve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legacy.apple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count.google.com/inactive?pli=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iorweb.nl/dossiers/digitaal-nalaten/nabestaanden" TargetMode="External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-legacy.apple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count.google.com/inactive?pli=1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nl-nl/account-billing/toegang-krijgen-tot-outlook-com-onedrive-en-andere-microsoft-services-wanneer-iemand-is-gestorven-ebbd2860-917e-4b39-9913-212362da6b2f?ui=nl-nl&amp;rs=nl-nl&amp;ad=n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netwerknotarissen.nl/attachments/195/download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auwdauw.nl/digitale-nalatenschap-checklist/" TargetMode="External"/><Relationship Id="rId5" Type="http://schemas.openxmlformats.org/officeDocument/2006/relationships/hyperlink" Target="https://www.dela.nl/inspiratie/checklist-je-digitale-nalatenschap-in-goede-handen" TargetMode="External"/><Relationship Id="rId4" Type="http://schemas.openxmlformats.org/officeDocument/2006/relationships/hyperlink" Target="https://digitaalsamenleven.nl/app/uploads/2024/03/Ik-ga-dood-en-laat-na...Checklist-7-3.pdf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zeker.nl/" TargetMode="External"/><Relationship Id="rId7" Type="http://schemas.openxmlformats.org/officeDocument/2006/relationships/hyperlink" Target="https://www.consumentenbond.nl/veilig-internetten/test-wachtwoordmanagers?cid=sea_google_lidw_wachtwoordmanager_dsa&amp;gad_source=1&amp;gclid=CjwKCAjwreW2BhBhEiwAavLwfEbS_ji6dfcCIoj1oBpDhN_G01sxHMyIoIFh9Aoi-UcbWVwSXeK7bhoCw9AQAvD_BwE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nsumentenbond.nl/internet-privacy/wachtwoord-onthouden" TargetMode="External"/><Relationship Id="rId5" Type="http://schemas.openxmlformats.org/officeDocument/2006/relationships/hyperlink" Target="https://www.seniorweb.nl/artikel/omgaan-met-wachtwoorden" TargetMode="External"/><Relationship Id="rId4" Type="http://schemas.openxmlformats.org/officeDocument/2006/relationships/hyperlink" Target="https://www.nederlandsenotariskluis.nl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eniorweb.nl/webwinkel/computerboeken/wachtwoorden-logboek" TargetMode="External"/><Relationship Id="rId4" Type="http://schemas.openxmlformats.org/officeDocument/2006/relationships/image" Target="../media/image6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eniorweb.nl/webwinkel/computerboeken/mijn-belangrijke-gegevens-overzichtelijk-bij-elkaar" TargetMode="External"/><Relationship Id="rId4" Type="http://schemas.openxmlformats.org/officeDocument/2006/relationships/image" Target="../media/image3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iorweb.nl/artikel/omgaan-met-wachtwoorden" TargetMode="External"/><Relationship Id="rId3" Type="http://schemas.openxmlformats.org/officeDocument/2006/relationships/hyperlink" Target="https://www.opzeggen.nl/opzeggen/wat-je-moet-regelen-na-een-overlijden" TargetMode="External"/><Relationship Id="rId7" Type="http://schemas.openxmlformats.org/officeDocument/2006/relationships/hyperlink" Target="https://veiliginternetten.nl/thema/online-winkelen/veilig-online-winkelen/welke-betalingsmogelijkheden-zijn-veilig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nsumentenbond.nl/online-kopen/online-betalen" TargetMode="External"/><Relationship Id="rId5" Type="http://schemas.openxmlformats.org/officeDocument/2006/relationships/hyperlink" Target="https://www.nvb.nl/meer/verklaring-van-erfrecht-check-direct/4-hoe-regel-ik-de-bankzaken-van-een-overleden-naaste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consumentenbond.nl/betaalrekening/bankrekening-en-overlijden" TargetMode="External"/><Relationship Id="rId9" Type="http://schemas.openxmlformats.org/officeDocument/2006/relationships/hyperlink" Target="https://veiliginternetten.nl/thema/basisbeveiliging/wachtwoorden/ik-kan-mijn-wachtwoord-niet-onthoude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www.seniorweb.nl/dossiers/digitaal-nalaten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C9D83EB-B426-4B69-5CB0-DA4D843ED7AE}"/>
              </a:ext>
            </a:extLst>
          </p:cNvPr>
          <p:cNvSpPr/>
          <p:nvPr/>
        </p:nvSpPr>
        <p:spPr>
          <a:xfrm>
            <a:off x="0" y="0"/>
            <a:ext cx="9144000" cy="55895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 descr="Afbeelding met tekst, clipart, Graphics, schermopname&#10;&#10;Automatisch gegenereerde beschrijving">
            <a:extLst>
              <a:ext uri="{FF2B5EF4-FFF2-40B4-BE49-F238E27FC236}">
                <a16:creationId xmlns:a16="http://schemas.microsoft.com/office/drawing/2014/main" id="{8E33D249-A361-D729-AE5F-11EBB978C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1" y="1026081"/>
            <a:ext cx="9144000" cy="19131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DF617A2-19AA-4689-C45C-52EB9AB8D01F}"/>
              </a:ext>
            </a:extLst>
          </p:cNvPr>
          <p:cNvSpPr txBox="1"/>
          <p:nvPr/>
        </p:nvSpPr>
        <p:spPr>
          <a:xfrm>
            <a:off x="2661920" y="6018476"/>
            <a:ext cx="149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2"/>
                </a:solidFill>
              </a:rPr>
              <a:t>Gennep</a:t>
            </a:r>
          </a:p>
        </p:txBody>
      </p:sp>
    </p:spTree>
    <p:extLst>
      <p:ext uri="{BB962C8B-B14F-4D97-AF65-F5344CB8AC3E}">
        <p14:creationId xmlns:p14="http://schemas.microsoft.com/office/powerpoint/2010/main" val="192644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077A647-E6AF-875A-6C5B-5E588EFB35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10408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2. Wat is het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085C27B6-10F2-BB0D-9B2D-3846BE3312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437703"/>
            <a:ext cx="8649442" cy="47802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/>
              <a:t>Wat laat u digitaal na?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Uw (digitale) apparaten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Uw inloggegevens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Accounts bij grote techbedrijven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Sociale media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Providers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DigiD en MijnOverheid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Digitale diensten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64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5E276-2758-4F74-A08E-BA59D3228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2. Wat is het</a:t>
            </a: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137247DC-6AB1-F5DE-4FD4-1570D67160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437703"/>
            <a:ext cx="8541266" cy="5245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l-NL" sz="2400" b="1" dirty="0"/>
              <a:t>Digitaal nalaten gaat over</a:t>
            </a:r>
            <a:endParaRPr lang="nl-NL" sz="2400" dirty="0"/>
          </a:p>
          <a:p>
            <a:pPr>
              <a:spcAft>
                <a:spcPts val="400"/>
              </a:spcAft>
            </a:pPr>
            <a:endParaRPr lang="nl-NL" sz="1100" dirty="0"/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Toegang tot uw pc/laptop, telefoon, tablet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Toegang tot  uw smarthome apparaten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Belangrijke accounts zoals Apple, Google, Microsoft of Dropbox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Sociale media accounts zoals Facebook, Instagram, LinkedIn, X, etc.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Digitale diensten zoals Netflix, NPO, Spotify, etc.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Digitale abonnementen zoals krant, tijdschrift, supermarkt, etc.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Financiële diensten zoals internetbankieren, verzekeringen, etc.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Toegang tot uw foto’s, video’s en back-ups in de cloud</a:t>
            </a:r>
          </a:p>
          <a:p>
            <a:pPr marL="342900" indent="-3429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Mogelijkheden tot overzetten/ stoppen van een mobiel abonnement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2000" dirty="0"/>
              <a:t>Facebook kent circa 30.000.000 overledenen &gt; in 2069 meer dan levenden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1155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077A647-E6AF-875A-6C5B-5E588EFB35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10408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2. Wat is het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085C27B6-10F2-BB0D-9B2D-3846BE3312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437703"/>
            <a:ext cx="7860575" cy="47802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/>
              <a:t>Oude en vergeten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dirty="0"/>
              <a:t>Accounts voor informatie of een dienst die u maar een paar keer hebt gebruikt kunnen gemakkelijk worden vergeten.</a:t>
            </a:r>
          </a:p>
          <a:p>
            <a:pPr marL="714375" indent="-357188">
              <a:spcBef>
                <a:spcPts val="2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dirty="0"/>
              <a:t>Uit privacy- en veiligheidsoverwegingen is het toch nuttig om deze op te sporen en persoonlijke data te verwijderen.</a:t>
            </a:r>
          </a:p>
          <a:p>
            <a:pPr marL="342900" indent="-342900"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dirty="0"/>
              <a:t>Mogelijkheden om accounts op te sporen in de volgende artikelen:</a:t>
            </a: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717550" lvl="1" indent="-342900">
              <a:spcBef>
                <a:spcPts val="2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1600" dirty="0">
                <a:hlinkClick r:id="rId3"/>
              </a:rPr>
              <a:t>https://www.bnnvara.nl/kassa/artikelen/privacytip-zo-vind-en-verwijder-je-oude-niet-gebruikte-accounts</a:t>
            </a:r>
            <a:endParaRPr lang="nl-NL" sz="1600" dirty="0"/>
          </a:p>
          <a:p>
            <a:pPr marL="717550" lvl="1" indent="-342900">
              <a:spcBef>
                <a:spcPts val="2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1600" dirty="0">
                <a:hlinkClick r:id="rId4"/>
              </a:rPr>
              <a:t>https://www.privacyguides.org/nl/basics/account-deletion</a:t>
            </a:r>
            <a:endParaRPr lang="nl-NL" sz="1600" dirty="0"/>
          </a:p>
          <a:p>
            <a:pPr marL="717550" lvl="1" indent="-342900">
              <a:spcBef>
                <a:spcPts val="2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1600" dirty="0">
                <a:hlinkClick r:id="rId5"/>
              </a:rPr>
              <a:t>https://id.nl/huis-en-entertainment/computer-en-gaming/netwerk/zo-hef-je-al-je-online-accounts-op</a:t>
            </a:r>
            <a:endParaRPr lang="nl-NL" sz="1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5363CC-3F6A-09CA-293D-0E335AE13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44" y="5875020"/>
            <a:ext cx="1895475" cy="342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0196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077A647-E6AF-875A-6C5B-5E588EFB35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10408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2. Wat is het</a:t>
            </a:r>
          </a:p>
        </p:txBody>
      </p:sp>
      <p:pic>
        <p:nvPicPr>
          <p:cNvPr id="3" name="Afbeelding 2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B6041BB8-767D-9AF0-6CF2-2E4B35931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" y="1443229"/>
            <a:ext cx="7178206" cy="2839051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31FDC75F-76AB-A5F1-B126-478B6B2882C7}"/>
              </a:ext>
            </a:extLst>
          </p:cNvPr>
          <p:cNvGrpSpPr/>
          <p:nvPr/>
        </p:nvGrpSpPr>
        <p:grpSpPr>
          <a:xfrm>
            <a:off x="260747" y="4470317"/>
            <a:ext cx="5466285" cy="1888908"/>
            <a:chOff x="550606" y="1544170"/>
            <a:chExt cx="8047097" cy="2841522"/>
          </a:xfrm>
        </p:grpSpPr>
        <p:pic>
          <p:nvPicPr>
            <p:cNvPr id="4" name="Afbeelding 3" descr="Afbeelding met tekst, schermopname, Lettertype, informatie&#10;&#10;Automatisch gegenereerde beschrijving">
              <a:extLst>
                <a:ext uri="{FF2B5EF4-FFF2-40B4-BE49-F238E27FC236}">
                  <a16:creationId xmlns:a16="http://schemas.microsoft.com/office/drawing/2014/main" id="{BCD90521-C12E-2300-D2B6-05D680DC4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" t="2631" r="17643" b="3834"/>
            <a:stretch/>
          </p:blipFill>
          <p:spPr>
            <a:xfrm>
              <a:off x="550606" y="1544170"/>
              <a:ext cx="8047097" cy="28415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3955F595-218E-99BC-3B9A-75884169BF2D}"/>
                </a:ext>
              </a:extLst>
            </p:cNvPr>
            <p:cNvSpPr/>
            <p:nvPr/>
          </p:nvSpPr>
          <p:spPr>
            <a:xfrm>
              <a:off x="550606" y="1622323"/>
              <a:ext cx="324465" cy="373625"/>
            </a:xfrm>
            <a:prstGeom prst="rect">
              <a:avLst/>
            </a:prstGeom>
            <a:solidFill>
              <a:srgbClr val="F0F6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6091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clipart, Graphics, schermopname&#10;&#10;Automatisch gegenereerde beschrijving">
            <a:extLst>
              <a:ext uri="{FF2B5EF4-FFF2-40B4-BE49-F238E27FC236}">
                <a16:creationId xmlns:a16="http://schemas.microsoft.com/office/drawing/2014/main" id="{374EDA94-9808-149A-EBA3-ECAE1409A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2425"/>
            <a:ext cx="9144000" cy="1913150"/>
          </a:xfrm>
          <a:prstGeom prst="rect">
            <a:avLst/>
          </a:prstGeom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4353FBB1-4B95-4F41-C41E-36BE2AF146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10408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3. Wie regelt wat</a:t>
            </a:r>
          </a:p>
        </p:txBody>
      </p:sp>
      <p:pic>
        <p:nvPicPr>
          <p:cNvPr id="8" name="Afbeelding 7" descr="Afbeelding met schermopname, Animatie, Tekenfilm, clipart&#10;&#10;Automatisch gegenereerde beschrijving">
            <a:extLst>
              <a:ext uri="{FF2B5EF4-FFF2-40B4-BE49-F238E27FC236}">
                <a16:creationId xmlns:a16="http://schemas.microsoft.com/office/drawing/2014/main" id="{E475BCCB-6CFA-F3B1-0410-310B2AB61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55" y="2472425"/>
            <a:ext cx="3388411" cy="1913150"/>
          </a:xfrm>
          <a:prstGeom prst="rect">
            <a:avLst/>
          </a:prstGeom>
        </p:spPr>
      </p:pic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25348083-3B33-B6D2-A2B8-7ADA2B0443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437704"/>
            <a:ext cx="8410515" cy="794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/>
              <a:t>Wie handelt nalatenschap af?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D43F38EC-B76C-F5FC-7553-BFB42EBD0EA6}"/>
              </a:ext>
            </a:extLst>
          </p:cNvPr>
          <p:cNvGrpSpPr/>
          <p:nvPr/>
        </p:nvGrpSpPr>
        <p:grpSpPr>
          <a:xfrm>
            <a:off x="5659011" y="330404"/>
            <a:ext cx="3300634" cy="760165"/>
            <a:chOff x="5659011" y="330404"/>
            <a:chExt cx="3300634" cy="76016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22A62D78-8F08-C500-E00C-BBF735DDC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692"/>
            <a:stretch/>
          </p:blipFill>
          <p:spPr>
            <a:xfrm>
              <a:off x="5659011" y="330404"/>
              <a:ext cx="3300634" cy="760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Afbeelding 9" descr="Afbeelding met tekst, Graphics, schermopname, clipart&#10;&#10;Automatisch gegenereerde beschrijving">
              <a:extLst>
                <a:ext uri="{FF2B5EF4-FFF2-40B4-BE49-F238E27FC236}">
                  <a16:creationId xmlns:a16="http://schemas.microsoft.com/office/drawing/2014/main" id="{922FD4BE-FF71-AEA6-92DB-1EA17F102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011" y="330404"/>
              <a:ext cx="1781218" cy="760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95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A2B91C4B-AACD-8F8E-735A-BB6E1A1699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681052"/>
            <a:ext cx="6501265" cy="3303903"/>
          </a:xfrm>
          <a:ln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400" b="1" dirty="0"/>
              <a:t>Wie krijgt toegang tot uw digitale gegevens?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Partner, erfgenamen, familie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Vertrouwenspersoon, bewindvoerder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Executeur testamentair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Notaris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Andere …</a:t>
            </a:r>
          </a:p>
          <a:p>
            <a:pPr>
              <a:lnSpc>
                <a:spcPct val="150000"/>
              </a:lnSpc>
            </a:pPr>
            <a:endParaRPr lang="nl-NL" sz="2400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79D028D9-5F65-2F56-CFC4-EDEFE788E2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10408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3. Wie regelt wat </a:t>
            </a:r>
          </a:p>
        </p:txBody>
      </p:sp>
    </p:spTree>
    <p:extLst>
      <p:ext uri="{BB962C8B-B14F-4D97-AF65-F5344CB8AC3E}">
        <p14:creationId xmlns:p14="http://schemas.microsoft.com/office/powerpoint/2010/main" val="361299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A2B91C4B-AACD-8F8E-735A-BB6E1A1699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572898"/>
            <a:ext cx="6501265" cy="2851619"/>
          </a:xfrm>
          <a:ln>
            <a:noFill/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2400" b="1" dirty="0"/>
              <a:t>Wat zijn uw wensen?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Wat moet aan familie/vrienden worden gegeven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Wat moet worden verwijderd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Wat moet bewaard blijven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Wat mag niemand zien</a:t>
            </a:r>
          </a:p>
          <a:p>
            <a:pPr>
              <a:lnSpc>
                <a:spcPct val="150000"/>
              </a:lnSpc>
            </a:pPr>
            <a:endParaRPr lang="nl-NL" sz="2400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79D028D9-5F65-2F56-CFC4-EDEFE788E2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10408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3. Wie regelt wat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35218A2-47C6-31D2-7415-81BAE9E7E4A4}"/>
              </a:ext>
            </a:extLst>
          </p:cNvPr>
          <p:cNvSpPr txBox="1"/>
          <p:nvPr/>
        </p:nvSpPr>
        <p:spPr>
          <a:xfrm>
            <a:off x="437851" y="4424517"/>
            <a:ext cx="75020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Hacken</a:t>
            </a:r>
          </a:p>
          <a:p>
            <a:r>
              <a:rPr lang="nl-NL" dirty="0"/>
              <a:t>Denk ook aan diefstal van de online identiteit en hacken van uw accounts om online te shoppen of eten te bestellen. Deze accounts laten verwijderen.</a:t>
            </a:r>
          </a:p>
          <a:p>
            <a:endParaRPr lang="nl-NL" dirty="0"/>
          </a:p>
          <a:p>
            <a:r>
              <a:rPr lang="nl-NL" b="1" dirty="0"/>
              <a:t>Privacy</a:t>
            </a:r>
          </a:p>
          <a:p>
            <a:r>
              <a:rPr lang="nl-NL" dirty="0"/>
              <a:t>Voor de privacy van degene met wie u contact hebt via berichtendiensten kunt u beter uw chats laten verwijderen.</a:t>
            </a:r>
          </a:p>
        </p:txBody>
      </p:sp>
    </p:spTree>
    <p:extLst>
      <p:ext uri="{BB962C8B-B14F-4D97-AF65-F5344CB8AC3E}">
        <p14:creationId xmlns:p14="http://schemas.microsoft.com/office/powerpoint/2010/main" val="96040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2253E75B-763A-1D19-1095-7C38227170D7}"/>
              </a:ext>
            </a:extLst>
          </p:cNvPr>
          <p:cNvSpPr txBox="1"/>
          <p:nvPr/>
        </p:nvSpPr>
        <p:spPr>
          <a:xfrm>
            <a:off x="550355" y="1649934"/>
            <a:ext cx="6714350" cy="26468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200" b="1" dirty="0"/>
              <a:t>Zelf regelen</a:t>
            </a:r>
          </a:p>
          <a:p>
            <a:r>
              <a:rPr lang="nl-NL" sz="1600" dirty="0"/>
              <a:t>Wat moet er gebeuren met de toegang tot uw pc, tablet of smartphone?</a:t>
            </a:r>
          </a:p>
          <a:p>
            <a:endParaRPr lang="nl-NL" sz="1600" dirty="0"/>
          </a:p>
          <a:p>
            <a:r>
              <a:rPr lang="nl-NL" sz="1600" dirty="0"/>
              <a:t>Wat moet er gebeuren met uw belangrijke accounts van bijvoorbeeld Microsoft, Apple of Google?</a:t>
            </a:r>
          </a:p>
          <a:p>
            <a:endParaRPr lang="nl-NL" sz="1600" dirty="0"/>
          </a:p>
          <a:p>
            <a:r>
              <a:rPr lang="nl-NL" sz="1600" dirty="0"/>
              <a:t>Welke profielen hebt u op social media en welke digitale abonnementen en wat moet daarmee gebeuren na uw overlijden?</a:t>
            </a:r>
          </a:p>
          <a:p>
            <a:endParaRPr lang="nl-NL" sz="1600" dirty="0"/>
          </a:p>
          <a:p>
            <a:r>
              <a:rPr lang="nl-NL" sz="1600" dirty="0"/>
              <a:t>Hoe regelt u dit vooraf?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D0277C7-140E-CECA-91BD-19AD0A68107C}"/>
              </a:ext>
            </a:extLst>
          </p:cNvPr>
          <p:cNvSpPr txBox="1"/>
          <p:nvPr/>
        </p:nvSpPr>
        <p:spPr>
          <a:xfrm>
            <a:off x="1772949" y="4513097"/>
            <a:ext cx="704398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200" b="1" dirty="0"/>
              <a:t>Nabestaanden</a:t>
            </a:r>
          </a:p>
          <a:p>
            <a:r>
              <a:rPr lang="nl-NL" sz="1600" dirty="0"/>
              <a:t>Wat doe je als nabestaande met de apparaten, accounts, social mediaprofielen en abonnementen van de overledene wanneer deze niets heeft overgedragen?</a:t>
            </a:r>
          </a:p>
          <a:p>
            <a:endParaRPr lang="nl-NL" sz="1600" dirty="0"/>
          </a:p>
          <a:p>
            <a:r>
              <a:rPr lang="nl-NL" sz="1600" dirty="0"/>
              <a:t>Wat is er mogelijk, wat niet en hoe regelt u het allemaal?</a:t>
            </a:r>
          </a:p>
          <a:p>
            <a:endParaRPr lang="nl-NL" sz="1000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1B7D5A89-6329-94BA-0E1D-05839CB60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10408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3. Wie regelt wat </a:t>
            </a:r>
          </a:p>
        </p:txBody>
      </p:sp>
    </p:spTree>
    <p:extLst>
      <p:ext uri="{BB962C8B-B14F-4D97-AF65-F5344CB8AC3E}">
        <p14:creationId xmlns:p14="http://schemas.microsoft.com/office/powerpoint/2010/main" val="151327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59B57DA3-F056-143B-6D57-995B7AC909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10408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C9F0BB2-08A6-E194-A94C-6B740D729169}"/>
              </a:ext>
            </a:extLst>
          </p:cNvPr>
          <p:cNvSpPr txBox="1"/>
          <p:nvPr/>
        </p:nvSpPr>
        <p:spPr>
          <a:xfrm>
            <a:off x="260747" y="6384275"/>
            <a:ext cx="4478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3333CC"/>
                </a:solidFill>
                <a:hlinkClick r:id="rId3"/>
              </a:rPr>
              <a:t>https://www.seniorweb.nl/dossiers/digitaal-nalaten/zelf-regelen</a:t>
            </a:r>
            <a:endParaRPr lang="nl-NL" sz="1200" dirty="0">
              <a:solidFill>
                <a:srgbClr val="3333CC"/>
              </a:solidFill>
            </a:endParaRPr>
          </a:p>
          <a:p>
            <a:endParaRPr lang="nl-NL" sz="1200" dirty="0">
              <a:solidFill>
                <a:srgbClr val="3333CC"/>
              </a:solidFill>
            </a:endParaRPr>
          </a:p>
        </p:txBody>
      </p:sp>
      <p:pic>
        <p:nvPicPr>
          <p:cNvPr id="8" name="Afbeelding 7" descr="Afbeelding met tekst, Lettertype, schermopname&#10;&#10;Automatisch gegenereerde beschrijving">
            <a:extLst>
              <a:ext uri="{FF2B5EF4-FFF2-40B4-BE49-F238E27FC236}">
                <a16:creationId xmlns:a16="http://schemas.microsoft.com/office/drawing/2014/main" id="{025B7C31-D362-A0D6-8E0A-CF2DD2FD4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4"/>
          <a:stretch/>
        </p:blipFill>
        <p:spPr>
          <a:xfrm>
            <a:off x="242010" y="1371805"/>
            <a:ext cx="6592238" cy="1649438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A2C820C2-8B7A-D611-D56F-FC32A3C685DA}"/>
              </a:ext>
            </a:extLst>
          </p:cNvPr>
          <p:cNvGrpSpPr/>
          <p:nvPr/>
        </p:nvGrpSpPr>
        <p:grpSpPr>
          <a:xfrm>
            <a:off x="5659011" y="330404"/>
            <a:ext cx="3300634" cy="760165"/>
            <a:chOff x="5659011" y="330404"/>
            <a:chExt cx="3300634" cy="76016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5F5A59D-B98D-968E-85EF-25AC61D4F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692"/>
            <a:stretch/>
          </p:blipFill>
          <p:spPr>
            <a:xfrm>
              <a:off x="5659011" y="330404"/>
              <a:ext cx="3300634" cy="760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Afbeelding 8" descr="Afbeelding met tekst, Graphics, schermopname, clipart&#10;&#10;Automatisch gegenereerde beschrijving">
              <a:extLst>
                <a:ext uri="{FF2B5EF4-FFF2-40B4-BE49-F238E27FC236}">
                  <a16:creationId xmlns:a16="http://schemas.microsoft.com/office/drawing/2014/main" id="{BBA3FC51-EC71-7343-83CF-657D25A8A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011" y="330404"/>
              <a:ext cx="1781218" cy="760165"/>
            </a:xfrm>
            <a:prstGeom prst="rect">
              <a:avLst/>
            </a:prstGeom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899DC6-AEED-57A4-FE3C-81FF15D5A4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"/>
          <a:stretch/>
        </p:blipFill>
        <p:spPr>
          <a:xfrm>
            <a:off x="242010" y="3135990"/>
            <a:ext cx="2223857" cy="31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3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FEA6E9B3-4F46-130D-46FE-EB8D34BC7F20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Toegang tot apparaten</a:t>
            </a:r>
          </a:p>
        </p:txBody>
      </p:sp>
      <p:pic>
        <p:nvPicPr>
          <p:cNvPr id="3" name="Afbeelding 2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9C27509C-DF6B-B5F2-135C-96D2C50F8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5"/>
          <a:stretch/>
        </p:blipFill>
        <p:spPr>
          <a:xfrm>
            <a:off x="364163" y="2021486"/>
            <a:ext cx="6161686" cy="2221047"/>
          </a:xfrm>
          <a:prstGeom prst="rect">
            <a:avLst/>
          </a:prstGeom>
          <a:noFill/>
          <a:ln>
            <a:solidFill>
              <a:srgbClr val="183F64"/>
            </a:solidFill>
          </a:ln>
        </p:spPr>
      </p:pic>
      <p:pic>
        <p:nvPicPr>
          <p:cNvPr id="6" name="Afbeelding 5" descr="Afbeelding met tekst, Lettertype, schermopname, document&#10;&#10;Automatisch gegenereerde beschrijving">
            <a:extLst>
              <a:ext uri="{FF2B5EF4-FFF2-40B4-BE49-F238E27FC236}">
                <a16:creationId xmlns:a16="http://schemas.microsoft.com/office/drawing/2014/main" id="{B770CA8B-83A7-DA59-8645-64C2BBD35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3" y="4523210"/>
            <a:ext cx="6153807" cy="1481326"/>
          </a:xfrm>
          <a:prstGeom prst="rect">
            <a:avLst/>
          </a:prstGeom>
          <a:ln>
            <a:solidFill>
              <a:srgbClr val="183F64"/>
            </a:solidFill>
          </a:ln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1EF3B4F-BA5A-5A5F-F916-892846739BFD}"/>
              </a:ext>
            </a:extLst>
          </p:cNvPr>
          <p:cNvSpPr/>
          <p:nvPr/>
        </p:nvSpPr>
        <p:spPr>
          <a:xfrm>
            <a:off x="7267074" y="525820"/>
            <a:ext cx="1616179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1. Apparaten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532634D4-0DC3-B67C-08C4-573B63B8C5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</p:spTree>
    <p:extLst>
      <p:ext uri="{BB962C8B-B14F-4D97-AF65-F5344CB8AC3E}">
        <p14:creationId xmlns:p14="http://schemas.microsoft.com/office/powerpoint/2010/main" val="333484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5E276-2758-4F74-A08E-BA59D3228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Digitaal nalaten</a:t>
            </a: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C27319E6-84C8-5364-6E1B-ADD8F6BD3E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437703"/>
            <a:ext cx="8410515" cy="4780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742950" indent="-742950">
              <a:buFont typeface="+mj-lt"/>
              <a:buAutoNum type="arabicPeriod"/>
            </a:pPr>
            <a:r>
              <a:rPr lang="nl-NL" sz="3600" b="1" dirty="0"/>
              <a:t>Waarom</a:t>
            </a:r>
          </a:p>
          <a:p>
            <a:r>
              <a:rPr lang="nl-NL" b="1" dirty="0"/>
              <a:t>	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nl-NL" sz="3600" b="1" dirty="0"/>
              <a:t>Wat</a:t>
            </a:r>
          </a:p>
          <a:p>
            <a:endParaRPr lang="nl-NL" sz="2400" b="1" dirty="0"/>
          </a:p>
          <a:p>
            <a:pPr marL="742950" indent="-742950">
              <a:buFont typeface="+mj-lt"/>
              <a:buAutoNum type="arabicPeriod" startAt="3"/>
            </a:pPr>
            <a:r>
              <a:rPr lang="nl-NL" sz="3600" b="1" dirty="0"/>
              <a:t>Wie</a:t>
            </a:r>
          </a:p>
          <a:p>
            <a:endParaRPr lang="nl-NL" sz="2400" b="1" dirty="0"/>
          </a:p>
          <a:p>
            <a:pPr marL="742950" indent="-742950">
              <a:buFont typeface="+mj-lt"/>
              <a:buAutoNum type="arabicPeriod" startAt="4"/>
            </a:pPr>
            <a:r>
              <a:rPr lang="nl-NL" sz="3600" b="1" dirty="0"/>
              <a:t>Hoe</a:t>
            </a:r>
          </a:p>
        </p:txBody>
      </p:sp>
    </p:spTree>
    <p:extLst>
      <p:ext uri="{BB962C8B-B14F-4D97-AF65-F5344CB8AC3E}">
        <p14:creationId xmlns:p14="http://schemas.microsoft.com/office/powerpoint/2010/main" val="29886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FEA6E9B3-4F46-130D-46FE-EB8D34BC7F20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Apparaten inloggegevens</a:t>
            </a:r>
          </a:p>
        </p:txBody>
      </p:sp>
      <p:pic>
        <p:nvPicPr>
          <p:cNvPr id="19" name="Afbeelding 18" descr="Afbeelding met tekst, Lettertype, schermopname, wit&#10;&#10;Automatisch gegenereerde beschrijving">
            <a:extLst>
              <a:ext uri="{FF2B5EF4-FFF2-40B4-BE49-F238E27FC236}">
                <a16:creationId xmlns:a16="http://schemas.microsoft.com/office/drawing/2014/main" id="{83DB7129-D29F-024C-74B8-8D2011A4D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9"/>
          <a:stretch/>
        </p:blipFill>
        <p:spPr>
          <a:xfrm>
            <a:off x="260747" y="2059004"/>
            <a:ext cx="5066127" cy="136999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45537F0A-4E7F-E724-2BEF-447C9B9B502A}"/>
              </a:ext>
            </a:extLst>
          </p:cNvPr>
          <p:cNvSpPr txBox="1"/>
          <p:nvPr/>
        </p:nvSpPr>
        <p:spPr>
          <a:xfrm>
            <a:off x="410039" y="3428999"/>
            <a:ext cx="4916835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solidFill>
                  <a:srgbClr val="354A52"/>
                </a:solidFill>
              </a:rPr>
              <a:t>Ontgrendelingspatroon (smartphones)</a:t>
            </a:r>
          </a:p>
          <a:p>
            <a:pPr marL="179388" indent="-179388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solidFill>
                  <a:srgbClr val="354A52"/>
                </a:solidFill>
              </a:rPr>
              <a:t>Vingerafdruk of gezichtsherkenning &gt; code</a:t>
            </a:r>
          </a:p>
        </p:txBody>
      </p:sp>
      <p:pic>
        <p:nvPicPr>
          <p:cNvPr id="22" name="Afbeelding 21" descr="Afbeelding met schermopname, tekenfilm, persoon&#10;&#10;Automatisch gegenereerde beschrijving">
            <a:extLst>
              <a:ext uri="{FF2B5EF4-FFF2-40B4-BE49-F238E27FC236}">
                <a16:creationId xmlns:a16="http://schemas.microsoft.com/office/drawing/2014/main" id="{351D1913-B4F3-A444-0C71-B8095E922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3" y="3564922"/>
            <a:ext cx="2766298" cy="184563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E12EB09-F562-8C69-EA3B-939A71ABFE1B}"/>
              </a:ext>
            </a:extLst>
          </p:cNvPr>
          <p:cNvSpPr/>
          <p:nvPr/>
        </p:nvSpPr>
        <p:spPr>
          <a:xfrm>
            <a:off x="7267074" y="525820"/>
            <a:ext cx="1616179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1. Apparaten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B7B251F3-F114-2BCE-1993-C9D159B1F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</p:spTree>
    <p:extLst>
      <p:ext uri="{BB962C8B-B14F-4D97-AF65-F5344CB8AC3E}">
        <p14:creationId xmlns:p14="http://schemas.microsoft.com/office/powerpoint/2010/main" val="202877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BE40EA2-AE49-0ADF-9C59-B769A584A3B5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Toegang tot accounts</a:t>
            </a:r>
          </a:p>
        </p:txBody>
      </p:sp>
      <p:pic>
        <p:nvPicPr>
          <p:cNvPr id="4" name="Afbeelding 3" descr="Afbeelding met tekst, Lettertype, schermopname, algebra&#10;&#10;Automatisch gegenereerde beschrijving">
            <a:extLst>
              <a:ext uri="{FF2B5EF4-FFF2-40B4-BE49-F238E27FC236}">
                <a16:creationId xmlns:a16="http://schemas.microsoft.com/office/drawing/2014/main" id="{FE1CCEDF-A899-79A2-4BB4-261CB553E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3" y="1980398"/>
            <a:ext cx="6290030" cy="1698308"/>
          </a:xfrm>
          <a:prstGeom prst="rect">
            <a:avLst/>
          </a:prstGeom>
        </p:spPr>
      </p:pic>
      <p:pic>
        <p:nvPicPr>
          <p:cNvPr id="6" name="Afbeelding 5" descr="Afbeelding met tekst, Lettertype, schermopname, document&#10;&#10;Automatisch gegenereerde beschrijving">
            <a:extLst>
              <a:ext uri="{FF2B5EF4-FFF2-40B4-BE49-F238E27FC236}">
                <a16:creationId xmlns:a16="http://schemas.microsoft.com/office/drawing/2014/main" id="{7299FAD4-A3B8-F4C4-0863-A1A44A7D3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" y="3918294"/>
            <a:ext cx="6297894" cy="2303724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C861CAD-ABCB-752A-2485-FF04070DDDAE}"/>
              </a:ext>
            </a:extLst>
          </p:cNvPr>
          <p:cNvSpPr/>
          <p:nvPr/>
        </p:nvSpPr>
        <p:spPr>
          <a:xfrm>
            <a:off x="7057856" y="517659"/>
            <a:ext cx="1901789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2. Inloggegevens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AB706AF-34E2-6DF7-230C-7CA3EF3A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</p:spTree>
    <p:extLst>
      <p:ext uri="{BB962C8B-B14F-4D97-AF65-F5344CB8AC3E}">
        <p14:creationId xmlns:p14="http://schemas.microsoft.com/office/powerpoint/2010/main" val="424461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BE40EA2-AE49-0ADF-9C59-B769A584A3B5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Inventariseren accounts</a:t>
            </a:r>
          </a:p>
        </p:txBody>
      </p:sp>
      <p:pic>
        <p:nvPicPr>
          <p:cNvPr id="4" name="Afbeelding 3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F2030C7F-2682-C692-8074-36185E9AF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5" b="30211"/>
          <a:stretch/>
        </p:blipFill>
        <p:spPr>
          <a:xfrm>
            <a:off x="364162" y="2014215"/>
            <a:ext cx="7821101" cy="244963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978BFCB-6287-C047-C48A-F3E2318EE899}"/>
              </a:ext>
            </a:extLst>
          </p:cNvPr>
          <p:cNvSpPr/>
          <p:nvPr/>
        </p:nvSpPr>
        <p:spPr>
          <a:xfrm>
            <a:off x="7057856" y="517659"/>
            <a:ext cx="1901789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2. Inloggegevens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A8BD48A6-ED67-4BD2-B8BD-84DAFE65A9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</p:spTree>
    <p:extLst>
      <p:ext uri="{BB962C8B-B14F-4D97-AF65-F5344CB8AC3E}">
        <p14:creationId xmlns:p14="http://schemas.microsoft.com/office/powerpoint/2010/main" val="4298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C86B44D-1103-F5D4-76DC-FA3824E7B135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Vastleggen inloggegevens</a:t>
            </a:r>
          </a:p>
        </p:txBody>
      </p:sp>
      <p:pic>
        <p:nvPicPr>
          <p:cNvPr id="10" name="Afbeelding 9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BD3F155F-B0D6-82B3-F066-8CCA56806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2" y="4273700"/>
            <a:ext cx="1698171" cy="1285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Afbeelding 10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5A71D553-AF8B-0199-9A60-3D9515907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9"/>
          <a:stretch/>
        </p:blipFill>
        <p:spPr>
          <a:xfrm>
            <a:off x="364163" y="1939457"/>
            <a:ext cx="3912204" cy="3966329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D0850081-CA02-2585-2998-0871FC859079}"/>
              </a:ext>
            </a:extLst>
          </p:cNvPr>
          <p:cNvSpPr/>
          <p:nvPr/>
        </p:nvSpPr>
        <p:spPr>
          <a:xfrm>
            <a:off x="7057856" y="517659"/>
            <a:ext cx="1901789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2. Inloggegevens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55CB5C68-C857-3D98-3283-A1A1AC8056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  <p:pic>
        <p:nvPicPr>
          <p:cNvPr id="6" name="Afbeelding 5" descr="Afbeelding met tekst, visitekaartje, etiket, schermopname&#10;&#10;Automatisch gegenereerde beschrijving">
            <a:extLst>
              <a:ext uri="{FF2B5EF4-FFF2-40B4-BE49-F238E27FC236}">
                <a16:creationId xmlns:a16="http://schemas.microsoft.com/office/drawing/2014/main" id="{916D2513-ECF8-D84E-2353-3C587E25C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5547" r="27630" b="23830"/>
          <a:stretch/>
        </p:blipFill>
        <p:spPr>
          <a:xfrm>
            <a:off x="5304771" y="1649565"/>
            <a:ext cx="1171932" cy="2159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fbeelding 7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B723CE91-A62A-6498-6BA7-BC1F8ECEA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77" y="1649565"/>
            <a:ext cx="1588568" cy="2065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09B8F51-EB1D-E18B-0614-5B5C9B32E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21" y="5222476"/>
            <a:ext cx="1297166" cy="336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BCDD15C-A177-4771-9EEB-4BD4F0126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771" y="4273700"/>
            <a:ext cx="1288306" cy="577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713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B7DA328A-2474-1C5D-A193-DD333A2D43C6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Belangrijke accounts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8B8D99-58F9-5214-6E84-58F033A5A5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73"/>
          <a:stretch/>
        </p:blipFill>
        <p:spPr>
          <a:xfrm>
            <a:off x="361620" y="2052955"/>
            <a:ext cx="3305175" cy="2148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84447B8-8CCA-DBD6-53E5-73F1D0435BC0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3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Accounts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4EF3635-A3F2-C153-91A5-F332D0A8969F}"/>
              </a:ext>
            </a:extLst>
          </p:cNvPr>
          <p:cNvSpPr txBox="1"/>
          <p:nvPr/>
        </p:nvSpPr>
        <p:spPr>
          <a:xfrm>
            <a:off x="260746" y="6429082"/>
            <a:ext cx="59062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hlinkClick r:id="rId4"/>
              </a:rPr>
              <a:t>https://www.seniorweb.nl/dossiers/digitaal-nalaten/zelf-regelen/grote-techbedrijven</a:t>
            </a:r>
            <a:r>
              <a:rPr lang="nl-NL" sz="12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C57E249-881A-01DB-ABF3-886C1CE24285}"/>
              </a:ext>
            </a:extLst>
          </p:cNvPr>
          <p:cNvSpPr txBox="1"/>
          <p:nvPr/>
        </p:nvSpPr>
        <p:spPr>
          <a:xfrm>
            <a:off x="3779424" y="2111452"/>
            <a:ext cx="4706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Erfeniscontact toevoegen</a:t>
            </a:r>
          </a:p>
          <a:p>
            <a:endParaRPr lang="nl-NL" dirty="0"/>
          </a:p>
          <a:p>
            <a:r>
              <a:rPr lang="nl-NL" dirty="0"/>
              <a:t>Gegevens beschikbaar maken na overlijden</a:t>
            </a:r>
          </a:p>
          <a:p>
            <a:endParaRPr lang="nl-NL" dirty="0"/>
          </a:p>
          <a:p>
            <a:r>
              <a:rPr lang="nl-NL" dirty="0"/>
              <a:t>Niet vooraf te regelen &gt; sluit na 2 jaar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Niet vooraf te regelen &gt; wel toegang te regelen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657DC12-0C9C-CF72-FCE8-08737A69B9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  <p:pic>
        <p:nvPicPr>
          <p:cNvPr id="15" name="Afbeelding 14" descr="Afbeelding met tekst, schermopname, Lettertype, smartphone&#10;&#10;Automatisch gegenereerde beschrijving">
            <a:extLst>
              <a:ext uri="{FF2B5EF4-FFF2-40B4-BE49-F238E27FC236}">
                <a16:creationId xmlns:a16="http://schemas.microsoft.com/office/drawing/2014/main" id="{60572AAD-715A-C0AE-B5DB-E23396D0EA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17143" r="10210" b="72932"/>
          <a:stretch/>
        </p:blipFill>
        <p:spPr>
          <a:xfrm>
            <a:off x="361620" y="4375530"/>
            <a:ext cx="2660698" cy="68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61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20BD19C-63A4-859C-D568-8378293FFE0F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6. Apple account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E496545-B345-BB8A-9DC2-DC24A02076BE}"/>
              </a:ext>
            </a:extLst>
          </p:cNvPr>
          <p:cNvSpPr txBox="1"/>
          <p:nvPr/>
        </p:nvSpPr>
        <p:spPr>
          <a:xfrm>
            <a:off x="663868" y="1877500"/>
            <a:ext cx="803319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Apple heel streng, accounts niet overdraagbaar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Erfeniscontact toevoegen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Contacten koppelen aan Digitale Erfenis voor toegang na overlijden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/>
              <a:t>Instellingen/systeem voorkeuren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nl-NL" dirty="0"/>
              <a:t>Nabestaanden naar digital-legacy.apple.com met code en overlijdensakte</a:t>
            </a:r>
          </a:p>
          <a:p>
            <a:pPr lvl="1">
              <a:spcAft>
                <a:spcPts val="1200"/>
              </a:spcAft>
            </a:pPr>
            <a:endParaRPr lang="nl-NL" sz="1100" dirty="0"/>
          </a:p>
          <a:p>
            <a:pPr marL="357188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Nalatenschapsverklaring aan testament toevoegen kan ook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EC6BB5C-DA89-A3BE-5A5C-08A77C075A3C}"/>
              </a:ext>
            </a:extLst>
          </p:cNvPr>
          <p:cNvSpPr txBox="1"/>
          <p:nvPr/>
        </p:nvSpPr>
        <p:spPr>
          <a:xfrm>
            <a:off x="347664" y="6384275"/>
            <a:ext cx="6101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https://digital-legacy.apple.com/ </a:t>
            </a:r>
            <a:endParaRPr lang="nl-NL" sz="1600" dirty="0">
              <a:solidFill>
                <a:srgbClr val="0563C1"/>
              </a:solidFill>
            </a:endParaRPr>
          </a:p>
        </p:txBody>
      </p:sp>
      <p:pic>
        <p:nvPicPr>
          <p:cNvPr id="8" name="Afbeelding 7" descr="Afbeelding met tekst, schermopname, Lettertype, smartphone&#10;&#10;Automatisch gegenereerde beschrijving">
            <a:extLst>
              <a:ext uri="{FF2B5EF4-FFF2-40B4-BE49-F238E27FC236}">
                <a16:creationId xmlns:a16="http://schemas.microsoft.com/office/drawing/2014/main" id="{A34AD349-7855-7988-E412-E4A007713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5979" r="8214" b="48542"/>
          <a:stretch/>
        </p:blipFill>
        <p:spPr>
          <a:xfrm>
            <a:off x="6655181" y="1181405"/>
            <a:ext cx="2304463" cy="1981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84E5C5B-ED73-9E7D-1C17-D4A107EB69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075792A-25CC-8E38-8DD4-3845C83F899D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3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Accounts</a:t>
            </a:r>
          </a:p>
        </p:txBody>
      </p:sp>
    </p:spTree>
    <p:extLst>
      <p:ext uri="{BB962C8B-B14F-4D97-AF65-F5344CB8AC3E}">
        <p14:creationId xmlns:p14="http://schemas.microsoft.com/office/powerpoint/2010/main" val="3146886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20BD19C-63A4-859C-D568-8378293FFE0F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6. Google account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A540BD5-E509-3AC9-2FF3-DEA7DD72488E}"/>
              </a:ext>
            </a:extLst>
          </p:cNvPr>
          <p:cNvSpPr txBox="1"/>
          <p:nvPr/>
        </p:nvSpPr>
        <p:spPr>
          <a:xfrm>
            <a:off x="663868" y="1786664"/>
            <a:ext cx="70019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dirty="0">
                <a:solidFill>
                  <a:srgbClr val="3D5473"/>
                </a:solidFill>
              </a:rPr>
              <a:t>Google omvat Gmail, Chrome, Drive, Maps, YouTube, etc</a:t>
            </a:r>
            <a:r>
              <a:rPr lang="nl-NL" sz="2400" dirty="0">
                <a:solidFill>
                  <a:srgbClr val="3D5473"/>
                </a:solidFill>
              </a:rPr>
              <a:t>.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Log in op een website met je Google account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Klik op je pictogram en dan op “Je Google account beheren’’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Klik op Gegevens en Privacy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Blader naar beneden tot ”Meer opties” of klik op “Meer opties”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/>
              <a:t>Kies “Een plan maken voor je digitale erfenis”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/>
              <a:t>Na klikken op “Starten” kom je op Inactiviteitsvoorkeuren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/>
              <a:t>Volg de aanwijzingen en maak keuzes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0E8B64-CAD4-E5EC-A16C-BE66D714514C}"/>
              </a:ext>
            </a:extLst>
          </p:cNvPr>
          <p:cNvSpPr txBox="1"/>
          <p:nvPr/>
        </p:nvSpPr>
        <p:spPr>
          <a:xfrm>
            <a:off x="663868" y="4648986"/>
            <a:ext cx="8342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D5473"/>
                </a:solidFill>
              </a:rPr>
              <a:t>Via smartphone of tablet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Instellingen &gt; Privacy &gt; Activiteitsopties &gt; naar je Google account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Zoek in je Google account &gt; tik in “inactiviteit” en klik Inactiviteitsvoorkeuren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Mijn plan uitzetten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4E8FD0-ABAD-22DF-0044-A22DD1D5E9D7}"/>
              </a:ext>
            </a:extLst>
          </p:cNvPr>
          <p:cNvSpPr txBox="1"/>
          <p:nvPr/>
        </p:nvSpPr>
        <p:spPr>
          <a:xfrm>
            <a:off x="347664" y="6384275"/>
            <a:ext cx="6101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0" i="0" u="sng" strike="noStrike" dirty="0">
                <a:solidFill>
                  <a:srgbClr val="0084C6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nl-NL" sz="16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myaccount</a:t>
            </a:r>
            <a:r>
              <a:rPr lang="nl-NL" sz="1600" b="0" i="0" u="sng" strike="noStrike" dirty="0">
                <a:solidFill>
                  <a:srgbClr val="0084C6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.google.com/inactive?pli=1 </a:t>
            </a:r>
            <a:endParaRPr lang="nl-NL" sz="16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401FF10-035B-7397-B1B0-967901C8F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016" y="1277824"/>
            <a:ext cx="3208629" cy="3509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B39A0B3-ADC7-2BB3-0A68-4F82ED01ED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A594D5E-383E-B1CD-7601-0B8DD68FBA1F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3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Accounts</a:t>
            </a:r>
          </a:p>
        </p:txBody>
      </p:sp>
    </p:spTree>
    <p:extLst>
      <p:ext uri="{BB962C8B-B14F-4D97-AF65-F5344CB8AC3E}">
        <p14:creationId xmlns:p14="http://schemas.microsoft.com/office/powerpoint/2010/main" val="104946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20BD19C-63A4-859C-D568-8378293FFE0F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6. Microsoft account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0F73420-CBC1-A315-3D7A-462D5231CCA6}"/>
              </a:ext>
            </a:extLst>
          </p:cNvPr>
          <p:cNvSpPr txBox="1"/>
          <p:nvPr/>
        </p:nvSpPr>
        <p:spPr>
          <a:xfrm>
            <a:off x="663868" y="1859339"/>
            <a:ext cx="75588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dirty="0">
                <a:solidFill>
                  <a:srgbClr val="3D5473"/>
                </a:solidFill>
              </a:rPr>
              <a:t>Microsoft services: Windows, Word, Outlook, OneDrive, Skype, etc.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Verwijderen is niet makkelijk (privacy regels van Microsoft)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Verwijderen kan niet voor overlijden worden geregeld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Nabestaanden geen toegang &gt; dan formele dagvaarding of vonnis nodig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Na 2 jaar inactief wordt het account automatisch verwijderd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Na verwijdering zijn de gegevens niet meer te herstellen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798DF078-7B57-185C-FA09-32410C3464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B8D2EC1-F04C-8766-19EF-9FB2BE329C0E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3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Accounts</a:t>
            </a:r>
          </a:p>
        </p:txBody>
      </p:sp>
    </p:spTree>
    <p:extLst>
      <p:ext uri="{BB962C8B-B14F-4D97-AF65-F5344CB8AC3E}">
        <p14:creationId xmlns:p14="http://schemas.microsoft.com/office/powerpoint/2010/main" val="621428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20BD19C-63A4-859C-D568-8378293FFE0F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6. Dropbox account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58C4DDB-BC5D-6AFB-2E67-D8B0BA88CC73}"/>
              </a:ext>
            </a:extLst>
          </p:cNvPr>
          <p:cNvSpPr txBox="1"/>
          <p:nvPr/>
        </p:nvSpPr>
        <p:spPr>
          <a:xfrm>
            <a:off x="260747" y="1982450"/>
            <a:ext cx="82501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nl-NL" sz="2000" dirty="0"/>
              <a:t>Vooraf niet te regelen, wel: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nl-NL" sz="2000" dirty="0"/>
              <a:t>Contactpersoon vastleggen bij notaris voor toegang Dropbox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nl-NL" sz="2000" dirty="0"/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nl-NL" dirty="0"/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nl-NL" sz="2000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9BCCF63-20D9-2F8D-16A4-28CB15598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9A3B96E-AD2A-8355-43A6-F453314A7D39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3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Accounts</a:t>
            </a:r>
          </a:p>
        </p:txBody>
      </p:sp>
    </p:spTree>
    <p:extLst>
      <p:ext uri="{BB962C8B-B14F-4D97-AF65-F5344CB8AC3E}">
        <p14:creationId xmlns:p14="http://schemas.microsoft.com/office/powerpoint/2010/main" val="3503179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94B9BC23-C124-8ED3-9DFB-3D6F15C65072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Sociale media profielen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27C422B-17DD-4BA4-F0F9-9EBDAFC93C94}"/>
              </a:ext>
            </a:extLst>
          </p:cNvPr>
          <p:cNvSpPr/>
          <p:nvPr/>
        </p:nvSpPr>
        <p:spPr>
          <a:xfrm>
            <a:off x="7198322" y="517659"/>
            <a:ext cx="1761323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4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Social media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E5D221-4059-839B-B0F3-89FB4772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3" y="2181363"/>
            <a:ext cx="1704975" cy="1781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F96433F-2FC9-DD1E-7166-E45D4F828B96}"/>
              </a:ext>
            </a:extLst>
          </p:cNvPr>
          <p:cNvSpPr txBox="1"/>
          <p:nvPr/>
        </p:nvSpPr>
        <p:spPr>
          <a:xfrm>
            <a:off x="2125691" y="2250308"/>
            <a:ext cx="4999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Herdenkingsstatus of profiel verwijderen</a:t>
            </a:r>
          </a:p>
          <a:p>
            <a:endParaRPr lang="nl-NL" dirty="0"/>
          </a:p>
          <a:p>
            <a:r>
              <a:rPr lang="nl-NL" dirty="0"/>
              <a:t>Niet vooraf te regelen &gt; wel door nabestaanden</a:t>
            </a:r>
          </a:p>
          <a:p>
            <a:r>
              <a:rPr lang="nl-NL" dirty="0"/>
              <a:t> </a:t>
            </a:r>
          </a:p>
          <a:p>
            <a:r>
              <a:rPr lang="nl-NL" dirty="0"/>
              <a:t>Niet vooraf te regelen &gt; wel door nabestaanden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7C4F323-99B0-A091-92FE-08650582F1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</p:spTree>
    <p:extLst>
      <p:ext uri="{BB962C8B-B14F-4D97-AF65-F5344CB8AC3E}">
        <p14:creationId xmlns:p14="http://schemas.microsoft.com/office/powerpoint/2010/main" val="343096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5E276-2758-4F74-A08E-BA59D3228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Hebt u een testament?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676B1B5-C3C1-0E28-D64E-ECA492460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43" y="1907916"/>
            <a:ext cx="2962913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71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0C81BFD8-348E-2E63-0136-1903A9810489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Internetproviders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F086C06-8DC4-F1DC-CE7F-9CF60A2650FE}"/>
              </a:ext>
            </a:extLst>
          </p:cNvPr>
          <p:cNvSpPr/>
          <p:nvPr/>
        </p:nvSpPr>
        <p:spPr>
          <a:xfrm>
            <a:off x="7205197" y="517659"/>
            <a:ext cx="1754448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5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Providers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70DEA0-3D28-B529-3AAD-16C453D8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2" y="1948292"/>
            <a:ext cx="6894753" cy="3016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DD9DF5B0-1D64-713C-658B-7656DAA354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</p:spTree>
    <p:extLst>
      <p:ext uri="{BB962C8B-B14F-4D97-AF65-F5344CB8AC3E}">
        <p14:creationId xmlns:p14="http://schemas.microsoft.com/office/powerpoint/2010/main" val="420539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F3C3B09-28CA-C515-2F68-1A8659A53845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Mobiele providers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EA7D4D0-14FD-42F7-CCF5-FD910F90C12F}"/>
              </a:ext>
            </a:extLst>
          </p:cNvPr>
          <p:cNvSpPr/>
          <p:nvPr/>
        </p:nvSpPr>
        <p:spPr>
          <a:xfrm>
            <a:off x="7205197" y="517659"/>
            <a:ext cx="1754448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5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Providers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85DCBC-41C2-DB26-B7BA-322FDB0E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2" y="1949330"/>
            <a:ext cx="6875411" cy="3084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006083F-2189-595F-64F1-3D058CB411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</p:spTree>
    <p:extLst>
      <p:ext uri="{BB962C8B-B14F-4D97-AF65-F5344CB8AC3E}">
        <p14:creationId xmlns:p14="http://schemas.microsoft.com/office/powerpoint/2010/main" val="701103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F3C3B09-28CA-C515-2F68-1A8659A53845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DigiD en Mijn Overheid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EA7D4D0-14FD-42F7-CCF5-FD910F90C12F}"/>
              </a:ext>
            </a:extLst>
          </p:cNvPr>
          <p:cNvSpPr/>
          <p:nvPr/>
        </p:nvSpPr>
        <p:spPr>
          <a:xfrm>
            <a:off x="7205197" y="517659"/>
            <a:ext cx="1754448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6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Overheid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5A37B2-04F7-4B20-F1C8-EC0A01DF3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4" y="1937514"/>
            <a:ext cx="6022888" cy="1740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3DE812E-5512-A023-6FB0-C6EB3AF6EB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61"/>
          <a:stretch/>
        </p:blipFill>
        <p:spPr>
          <a:xfrm>
            <a:off x="364163" y="3929338"/>
            <a:ext cx="6022888" cy="2202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E4C15C3C-13C6-14AE-7217-360C1B419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</p:spTree>
    <p:extLst>
      <p:ext uri="{BB962C8B-B14F-4D97-AF65-F5344CB8AC3E}">
        <p14:creationId xmlns:p14="http://schemas.microsoft.com/office/powerpoint/2010/main" val="3441396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43816A3F-46E1-3520-03B6-941ED6F207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 r="3798" b="63208"/>
          <a:stretch/>
        </p:blipFill>
        <p:spPr>
          <a:xfrm>
            <a:off x="364164" y="1984869"/>
            <a:ext cx="6937812" cy="72515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3C942D1-FD0E-ED58-1BB9-B1B69B239E84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Digitale diensten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C5F3F47-0D98-C5EB-C66E-BBA2D6E06692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+ Diensten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05071A7-7DF7-B0CB-9F63-0CB5348ECCB6}"/>
              </a:ext>
            </a:extLst>
          </p:cNvPr>
          <p:cNvSpPr/>
          <p:nvPr/>
        </p:nvSpPr>
        <p:spPr>
          <a:xfrm>
            <a:off x="4957010" y="2437211"/>
            <a:ext cx="2103807" cy="272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6D049C7-B71E-A042-CC50-65C86EDBF036}"/>
              </a:ext>
            </a:extLst>
          </p:cNvPr>
          <p:cNvSpPr/>
          <p:nvPr/>
        </p:nvSpPr>
        <p:spPr>
          <a:xfrm>
            <a:off x="364162" y="2009483"/>
            <a:ext cx="6937812" cy="700538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D2FEF090-D441-5E3E-5B5B-E90A73717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2" r="1939"/>
          <a:stretch/>
        </p:blipFill>
        <p:spPr>
          <a:xfrm>
            <a:off x="364162" y="2869666"/>
            <a:ext cx="6927586" cy="102169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0CF88A8-D02C-C214-CCF0-E7FBA9B63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62" y="4051001"/>
            <a:ext cx="1575553" cy="245353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B792E4B-79A3-130A-3740-63CF39F9C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249" y="4104306"/>
            <a:ext cx="3313297" cy="180500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754EBC3-42D9-ACBA-8C90-0129ABC84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748" y="4104306"/>
            <a:ext cx="1483644" cy="136185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E8157286-ACE8-C249-B1DD-F1D5B28E7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7454" y="4051001"/>
            <a:ext cx="1626800" cy="2159417"/>
          </a:xfrm>
          <a:prstGeom prst="rect">
            <a:avLst/>
          </a:prstGeom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D52E842B-17AC-D106-33FE-94BF50A66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</p:spTree>
    <p:extLst>
      <p:ext uri="{BB962C8B-B14F-4D97-AF65-F5344CB8AC3E}">
        <p14:creationId xmlns:p14="http://schemas.microsoft.com/office/powerpoint/2010/main" val="2334327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155B52BB-AAA2-F435-A8E5-76ECBFB34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2" y="1998624"/>
            <a:ext cx="5959621" cy="2563543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F4281E3-C032-502B-FC2E-6B831D44FDB1}"/>
              </a:ext>
            </a:extLst>
          </p:cNvPr>
          <p:cNvSpPr txBox="1"/>
          <p:nvPr/>
        </p:nvSpPr>
        <p:spPr>
          <a:xfrm>
            <a:off x="364163" y="1371478"/>
            <a:ext cx="3300091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Checklist digitaal nalaten</a:t>
            </a:r>
          </a:p>
        </p:txBody>
      </p:sp>
      <p:pic>
        <p:nvPicPr>
          <p:cNvPr id="10" name="Afbeelding 9" descr="Afbeelding met tekst, verbruiksartikelen voor kantoor, briefpapier, schermopname&#10;&#10;Automatisch gegenereerde beschrijving">
            <a:extLst>
              <a:ext uri="{FF2B5EF4-FFF2-40B4-BE49-F238E27FC236}">
                <a16:creationId xmlns:a16="http://schemas.microsoft.com/office/drawing/2014/main" id="{5F9F3357-A72F-89F8-2D39-91A9149DA5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3424" r="27022" b="9275"/>
          <a:stretch/>
        </p:blipFill>
        <p:spPr>
          <a:xfrm>
            <a:off x="7432078" y="4079148"/>
            <a:ext cx="1516511" cy="148288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8E92066-6376-2529-C3E7-9A3D052D6CE8}"/>
              </a:ext>
            </a:extLst>
          </p:cNvPr>
          <p:cNvSpPr txBox="1"/>
          <p:nvPr/>
        </p:nvSpPr>
        <p:spPr>
          <a:xfrm>
            <a:off x="260747" y="5757970"/>
            <a:ext cx="7328951" cy="553998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nl-NL" sz="1000" dirty="0"/>
              <a:t>https://www.google.com/url?sa=t&amp;source=web&amp;rct=j&amp;opi=89978449&amp;url=https://files.seniorweb.nl/uploadedfiles/actie_websites/digitale_nalatenschap/voor_overlijden/checklist/sewe_211004_checklist-digitaal-nalaten-zelf-regelen-02_2022.pdf&amp;ved=2ahUKEwiv_MvP3LWIAxWn7rsIHe-eBcYQFnoECBAQAQ&amp;usg=AOvVaw0WMphu1Kvzw6fr-PGdJWsh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EBD7752-124B-CF86-0470-27F22BE993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4a. Zelf regelen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5C06F08-A411-3DCA-0B46-4D94A118EB1B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+ Checklist</a:t>
            </a:r>
          </a:p>
        </p:txBody>
      </p:sp>
    </p:spTree>
    <p:extLst>
      <p:ext uri="{BB962C8B-B14F-4D97-AF65-F5344CB8AC3E}">
        <p14:creationId xmlns:p14="http://schemas.microsoft.com/office/powerpoint/2010/main" val="3330068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3053FC8E-90C4-C684-9C07-E866D11FFFF1}"/>
              </a:ext>
            </a:extLst>
          </p:cNvPr>
          <p:cNvSpPr txBox="1"/>
          <p:nvPr/>
        </p:nvSpPr>
        <p:spPr>
          <a:xfrm>
            <a:off x="142301" y="6419532"/>
            <a:ext cx="5400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hlinkClick r:id="rId3"/>
              </a:rPr>
              <a:t>https://www.seniorweb.nl/dossiers/digitaal-nalaten/nabestaanden</a:t>
            </a:r>
            <a:endParaRPr lang="nl-NL" sz="1400" dirty="0"/>
          </a:p>
          <a:p>
            <a:endParaRPr lang="nl-NL" sz="1400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48D109FB-D706-6CBE-D3DD-5751772B40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10408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pic>
        <p:nvPicPr>
          <p:cNvPr id="6" name="Afbeelding 5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01E98F8D-576D-4F69-5DFB-7D311A12B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3"/>
          <a:stretch/>
        </p:blipFill>
        <p:spPr>
          <a:xfrm>
            <a:off x="260746" y="1318719"/>
            <a:ext cx="6554607" cy="1650098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8821DD8A-91F6-DA04-A259-886D2B1F548C}"/>
              </a:ext>
            </a:extLst>
          </p:cNvPr>
          <p:cNvGrpSpPr/>
          <p:nvPr/>
        </p:nvGrpSpPr>
        <p:grpSpPr>
          <a:xfrm>
            <a:off x="5659011" y="330404"/>
            <a:ext cx="3300634" cy="760165"/>
            <a:chOff x="5659011" y="330404"/>
            <a:chExt cx="3300634" cy="760165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4729C09-A626-9EE1-A084-5048E0D38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692"/>
            <a:stretch/>
          </p:blipFill>
          <p:spPr>
            <a:xfrm>
              <a:off x="5659011" y="330404"/>
              <a:ext cx="3300634" cy="760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Afbeelding 7" descr="Afbeelding met tekst, Graphics, schermopname, clipart&#10;&#10;Automatisch gegenereerde beschrijving">
              <a:extLst>
                <a:ext uri="{FF2B5EF4-FFF2-40B4-BE49-F238E27FC236}">
                  <a16:creationId xmlns:a16="http://schemas.microsoft.com/office/drawing/2014/main" id="{823CBC14-32D2-4E63-DCEF-AF7D77BD7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011" y="330404"/>
              <a:ext cx="1781218" cy="760165"/>
            </a:xfrm>
            <a:prstGeom prst="rect">
              <a:avLst/>
            </a:prstGeom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16FD6D-5145-951F-0013-2B8E9CAE80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0" b="62928"/>
          <a:stretch/>
        </p:blipFill>
        <p:spPr>
          <a:xfrm>
            <a:off x="260746" y="3128461"/>
            <a:ext cx="2707925" cy="19254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BDE928A-9475-34CC-B3D0-A8C56CB0B6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" t="39441" r="1893" b="460"/>
          <a:stretch/>
        </p:blipFill>
        <p:spPr>
          <a:xfrm>
            <a:off x="3402808" y="3128461"/>
            <a:ext cx="3412545" cy="3121415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A8F75B59-DFB5-20A3-718E-33ECF7326B5E}"/>
              </a:ext>
            </a:extLst>
          </p:cNvPr>
          <p:cNvSpPr/>
          <p:nvPr/>
        </p:nvSpPr>
        <p:spPr>
          <a:xfrm>
            <a:off x="260746" y="3090547"/>
            <a:ext cx="2707925" cy="196339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92313D16-4D7D-97B3-EEE3-58A50E7D38CF}"/>
              </a:ext>
            </a:extLst>
          </p:cNvPr>
          <p:cNvSpPr/>
          <p:nvPr/>
        </p:nvSpPr>
        <p:spPr>
          <a:xfrm>
            <a:off x="3402804" y="4024174"/>
            <a:ext cx="3412545" cy="440142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15F01AB-5A57-BEFB-640A-AF71A2514D5F}"/>
              </a:ext>
            </a:extLst>
          </p:cNvPr>
          <p:cNvSpPr/>
          <p:nvPr/>
        </p:nvSpPr>
        <p:spPr>
          <a:xfrm>
            <a:off x="3402803" y="5429274"/>
            <a:ext cx="3412545" cy="440142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077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1ADD8CF2-2F45-142C-14B7-BB6D79BA0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1"/>
          <a:stretch/>
        </p:blipFill>
        <p:spPr>
          <a:xfrm>
            <a:off x="663869" y="2008065"/>
            <a:ext cx="6679327" cy="35864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79595A0-1E0E-490D-C214-07F37A8D4AC0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5. Apparaten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8E7938F-3667-9E9D-A27D-F264EF9F2249}"/>
              </a:ext>
            </a:extLst>
          </p:cNvPr>
          <p:cNvSpPr txBox="1"/>
          <p:nvPr/>
        </p:nvSpPr>
        <p:spPr>
          <a:xfrm>
            <a:off x="602487" y="2008065"/>
            <a:ext cx="6740709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800" b="0" dirty="0"/>
              <a:t>Toegang tot apparaten betekent vaak toegang tot:</a:t>
            </a:r>
          </a:p>
          <a:p>
            <a:endParaRPr lang="nl-NL" sz="1800" b="0" dirty="0"/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Foto’s, video’s, documenten en contactadressen</a:t>
            </a:r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Digitale accounts (door automatisch inloggen)</a:t>
            </a:r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E-mail (handig om vergeten wachtwoorden te wijzigen)</a:t>
            </a:r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Online opslagdiensten (OneDrive, iCloud, Google Drive)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690F586D-26AC-A7C5-4F1A-A15E1B11C9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904AB75-98CF-DA3F-1741-B42FA4EEDD12}"/>
              </a:ext>
            </a:extLst>
          </p:cNvPr>
          <p:cNvSpPr/>
          <p:nvPr/>
        </p:nvSpPr>
        <p:spPr>
          <a:xfrm>
            <a:off x="7267074" y="525820"/>
            <a:ext cx="1616179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5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Apparaten</a:t>
            </a:r>
          </a:p>
        </p:txBody>
      </p:sp>
    </p:spTree>
    <p:extLst>
      <p:ext uri="{BB962C8B-B14F-4D97-AF65-F5344CB8AC3E}">
        <p14:creationId xmlns:p14="http://schemas.microsoft.com/office/powerpoint/2010/main" val="2171472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8F5D05E4-A420-3F8D-A269-72DED0A69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4"/>
          <a:stretch/>
        </p:blipFill>
        <p:spPr>
          <a:xfrm>
            <a:off x="602487" y="2008065"/>
            <a:ext cx="6935221" cy="278253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20BD19C-63A4-859C-D568-8378293FFE0F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6. Belangrijke accounts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FD6600B-817A-66A9-CC30-B0A64D8834A8}"/>
              </a:ext>
            </a:extLst>
          </p:cNvPr>
          <p:cNvSpPr txBox="1"/>
          <p:nvPr/>
        </p:nvSpPr>
        <p:spPr>
          <a:xfrm>
            <a:off x="602487" y="2008065"/>
            <a:ext cx="6935221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800" b="0" dirty="0"/>
              <a:t>Overzicht van accounts nodig om:</a:t>
            </a:r>
          </a:p>
          <a:p>
            <a:endParaRPr lang="nl-NL" sz="1800" b="0" dirty="0"/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Gegevens, foto’s, video’s, documenten, tegoeden op te vragen</a:t>
            </a:r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Herdenkingsprofiel op social media te maken</a:t>
            </a:r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Overlijden door te geven</a:t>
            </a:r>
          </a:p>
          <a:p>
            <a:pPr marL="357188" indent="-357188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Account te sluiten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7E6B21BF-E44E-B7DC-6272-68D73EA727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ED70E90-F58B-DA24-88B9-033B38328844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6. Accounts</a:t>
            </a:r>
          </a:p>
        </p:txBody>
      </p:sp>
    </p:spTree>
    <p:extLst>
      <p:ext uri="{BB962C8B-B14F-4D97-AF65-F5344CB8AC3E}">
        <p14:creationId xmlns:p14="http://schemas.microsoft.com/office/powerpoint/2010/main" val="463143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20BD19C-63A4-859C-D568-8378293FFE0F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6. Apple account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E496545-B345-BB8A-9DC2-DC24A02076BE}"/>
              </a:ext>
            </a:extLst>
          </p:cNvPr>
          <p:cNvSpPr txBox="1"/>
          <p:nvPr/>
        </p:nvSpPr>
        <p:spPr>
          <a:xfrm>
            <a:off x="663868" y="1877500"/>
            <a:ext cx="803319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Als erfeniscontact van overledene kunt u: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sz="2000" dirty="0"/>
              <a:t>Toegang krijgen tot opgeslagen  gegevens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sz="2000" dirty="0"/>
              <a:t>Apple ID verwijderen</a:t>
            </a:r>
          </a:p>
          <a:p>
            <a:pPr marL="800100" lvl="1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2000" dirty="0"/>
              <a:t>Naar digital-legacy.apple.com met code en overlijdensakte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Inloggegevens wel bekend, dan kunt u:</a:t>
            </a:r>
            <a:endParaRPr lang="nl-NL" dirty="0"/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Gegevens downloaden, diensten opzeggen, Apple ID opzeggen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EC6BB5C-DA89-A3BE-5A5C-08A77C075A3C}"/>
              </a:ext>
            </a:extLst>
          </p:cNvPr>
          <p:cNvSpPr txBox="1"/>
          <p:nvPr/>
        </p:nvSpPr>
        <p:spPr>
          <a:xfrm>
            <a:off x="347664" y="6384275"/>
            <a:ext cx="6101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https://digital-legacy.apple.com/ </a:t>
            </a:r>
            <a:endParaRPr lang="nl-NL" sz="1600" dirty="0">
              <a:solidFill>
                <a:srgbClr val="0563C1"/>
              </a:solidFill>
            </a:endParaRPr>
          </a:p>
        </p:txBody>
      </p:sp>
      <p:pic>
        <p:nvPicPr>
          <p:cNvPr id="8" name="Afbeelding 7" descr="Afbeelding met tekst, schermopname, Lettertype, smartphone&#10;&#10;Automatisch gegenereerde beschrijving">
            <a:extLst>
              <a:ext uri="{FF2B5EF4-FFF2-40B4-BE49-F238E27FC236}">
                <a16:creationId xmlns:a16="http://schemas.microsoft.com/office/drawing/2014/main" id="{A34AD349-7855-7988-E412-E4A007713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5979" r="8214" b="31217"/>
          <a:stretch/>
        </p:blipFill>
        <p:spPr>
          <a:xfrm>
            <a:off x="453763" y="4583078"/>
            <a:ext cx="1324235" cy="1694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59200ADB-0D07-D70C-542A-A1DA58313A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CBED9F68-35A0-2DB4-A40A-B004B5852FD2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6. Accounts</a:t>
            </a:r>
          </a:p>
        </p:txBody>
      </p:sp>
      <p:pic>
        <p:nvPicPr>
          <p:cNvPr id="7" name="Afbeelding 6" descr="Afbeelding met logo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0DBC6FDD-F6B5-A0D1-66DD-8151D6E43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62" y="981916"/>
            <a:ext cx="1218183" cy="5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37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20BD19C-63A4-859C-D568-8378293FFE0F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6. Google account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A540BD5-E509-3AC9-2FF3-DEA7DD72488E}"/>
              </a:ext>
            </a:extLst>
          </p:cNvPr>
          <p:cNvSpPr txBox="1"/>
          <p:nvPr/>
        </p:nvSpPr>
        <p:spPr>
          <a:xfrm>
            <a:off x="663868" y="1786664"/>
            <a:ext cx="7228847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nl-NL" sz="2000" dirty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Aangewezen contactpersoon kan</a:t>
            </a:r>
          </a:p>
          <a:p>
            <a:pPr marL="700087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Gegevens downloaden (uit Google drive, Gmail, YouTube, etc.)</a:t>
            </a:r>
          </a:p>
          <a:p>
            <a:pPr marL="700087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Tegoeden opvragen</a:t>
            </a:r>
          </a:p>
          <a:p>
            <a:pPr marL="700087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Account sluiten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Geen contactpersoon aangewezen, dan verzoek indienen: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Documenten nodig (overlijdensakte, kopie id, etc.)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Bij Google support verzoek indienen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4E8FD0-ABAD-22DF-0044-A22DD1D5E9D7}"/>
              </a:ext>
            </a:extLst>
          </p:cNvPr>
          <p:cNvSpPr txBox="1"/>
          <p:nvPr/>
        </p:nvSpPr>
        <p:spPr>
          <a:xfrm>
            <a:off x="347664" y="6384275"/>
            <a:ext cx="61016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0" i="0" u="sng" strike="noStrike" dirty="0">
                <a:solidFill>
                  <a:srgbClr val="0084C6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nl-NL" sz="16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myaccount</a:t>
            </a:r>
            <a:r>
              <a:rPr lang="nl-NL" sz="1600" b="0" i="0" u="sng" strike="noStrike" dirty="0">
                <a:solidFill>
                  <a:srgbClr val="0084C6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.google.com/inactive?pli=1 </a:t>
            </a:r>
            <a:endParaRPr lang="nl-NL" sz="1600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F22B2BC7-0BFA-A617-F137-4DCD0C78B2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50F94AD-BBA5-4EAA-FED7-2A0D9BBDC9C4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6. Accounts</a:t>
            </a:r>
          </a:p>
        </p:txBody>
      </p:sp>
      <p:pic>
        <p:nvPicPr>
          <p:cNvPr id="5" name="Afbeelding 4" descr="Afbeelding met tekst, Lettertype, algebra&#10;&#10;Automatisch gegenereerde beschrijving">
            <a:extLst>
              <a:ext uri="{FF2B5EF4-FFF2-40B4-BE49-F238E27FC236}">
                <a16:creationId xmlns:a16="http://schemas.microsoft.com/office/drawing/2014/main" id="{4564D4D8-1E6F-BC99-CB50-0795F6797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7" y="5118345"/>
            <a:ext cx="5164287" cy="1168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8A8D3E8-68CF-DABB-BC69-C9A47BE53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14" y="1046820"/>
            <a:ext cx="1149431" cy="4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1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E25912-061A-A2F5-85BF-0A92ACEB42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82" y="2096949"/>
            <a:ext cx="9193029" cy="1248924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2CB820-4565-9D7F-5FC3-B0FB0F6825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levenstestament</a:t>
            </a:r>
          </a:p>
        </p:txBody>
      </p:sp>
    </p:spTree>
    <p:extLst>
      <p:ext uri="{BB962C8B-B14F-4D97-AF65-F5344CB8AC3E}">
        <p14:creationId xmlns:p14="http://schemas.microsoft.com/office/powerpoint/2010/main" val="84275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20BD19C-63A4-859C-D568-8378293FFE0F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6. Microsoft account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0F73420-CBC1-A315-3D7A-462D5231CCA6}"/>
              </a:ext>
            </a:extLst>
          </p:cNvPr>
          <p:cNvSpPr txBox="1"/>
          <p:nvPr/>
        </p:nvSpPr>
        <p:spPr>
          <a:xfrm>
            <a:off x="663867" y="1859339"/>
            <a:ext cx="8377005" cy="3575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nl-NL" sz="2000" dirty="0">
                <a:solidFill>
                  <a:srgbClr val="3D5473"/>
                </a:solidFill>
              </a:rPr>
              <a:t>Microsoft Nabestaanden Proces</a:t>
            </a:r>
            <a:endParaRPr lang="nl-NL" sz="1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Nabestaanden geen toegang: dan formele dagvaarding of vonnis nodig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sz="1600" dirty="0"/>
              <a:t>Documenten nodig (overlijdensakte, kopie id, etc.)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sz="1600" dirty="0"/>
              <a:t>Accountgegevens nodig</a:t>
            </a:r>
          </a:p>
          <a:p>
            <a:pPr marL="800100" lvl="1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sz="1600" dirty="0"/>
              <a:t>Per post of fax verzoek naar Microsoft Amerika</a:t>
            </a:r>
            <a:endParaRPr lang="nl-NL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Na verificatie &gt; DVD met inhoud van het account of account gesloten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Wel toegang tot Microsoft account &gt; account sluiten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Na 2 jaar inactief wordt het account automatisch verwijderd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9C5065B-EFE3-DBF3-8D53-E49E5E34B26C}"/>
              </a:ext>
            </a:extLst>
          </p:cNvPr>
          <p:cNvSpPr txBox="1"/>
          <p:nvPr/>
        </p:nvSpPr>
        <p:spPr>
          <a:xfrm>
            <a:off x="347664" y="5934670"/>
            <a:ext cx="67750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hlinkClick r:id="rId3"/>
              </a:rPr>
              <a:t>https://support.microsoft.com/nl-nl/account-billing/toegang-krijgen-tot-outlook-com-onedrive-en-andere-microsoft-services-wanneer-iemand-is-gestorven-ebbd2860-917e-4b39-9913-212362da6b2f?ui=nl-nl&amp;rs=nl-nl&amp;ad=nl</a:t>
            </a:r>
            <a:r>
              <a:rPr lang="nl-NL" sz="1400" dirty="0"/>
              <a:t> 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C72D66D4-75BB-C521-825C-594F2FEF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DEBC05E-FEA7-4D53-DD7E-017979C7C5B1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6. Accounts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CFC2D51-80E4-6A06-0BE1-479493FEE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26" y="1078778"/>
            <a:ext cx="135141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23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20BD19C-63A4-859C-D568-8378293FFE0F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6. Dropbox account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58C4DDB-BC5D-6AFB-2E67-D8B0BA88CC73}"/>
              </a:ext>
            </a:extLst>
          </p:cNvPr>
          <p:cNvSpPr txBox="1"/>
          <p:nvPr/>
        </p:nvSpPr>
        <p:spPr>
          <a:xfrm>
            <a:off x="260747" y="1982450"/>
            <a:ext cx="8250171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300"/>
              </a:spcAft>
            </a:pPr>
            <a:endParaRPr lang="nl-NL" dirty="0"/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sz="2000" dirty="0"/>
              <a:t>Overledene bij notaris toestemming vastgelegd, dan: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dirty="0"/>
              <a:t>Documenten nodig (overlijdensakte, kopie id, etc.)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dirty="0"/>
              <a:t>Accountgegevens nodig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dirty="0"/>
              <a:t>Bewijs van toestemming van notaris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l-NL" dirty="0"/>
              <a:t>Per post verzoek naar Dropbox Amerika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sz="2000" dirty="0"/>
              <a:t>Inloggegevens nodig om direct toegang te krijgen </a:t>
            </a:r>
            <a:r>
              <a:rPr lang="nl-NL" sz="2000" u="sng" dirty="0"/>
              <a:t>of</a:t>
            </a:r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nl-NL" dirty="0"/>
              <a:t>via Verkenner (Windows) of Finder (Mac) in Dropbox-map</a:t>
            </a:r>
          </a:p>
          <a:p>
            <a:pPr marL="1257300" lvl="2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37E820A-9374-CBBF-DB85-3A457BFCAF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12EEED8-E31C-F167-5B63-D9611D621327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6. Accounts</a:t>
            </a:r>
          </a:p>
        </p:txBody>
      </p:sp>
      <p:pic>
        <p:nvPicPr>
          <p:cNvPr id="7" name="Afbeelding 6" descr="Afbeelding met Lettertype, logo, Graphics, symbool&#10;&#10;Automatisch gegenereerde beschrijving">
            <a:extLst>
              <a:ext uri="{FF2B5EF4-FFF2-40B4-BE49-F238E27FC236}">
                <a16:creationId xmlns:a16="http://schemas.microsoft.com/office/drawing/2014/main" id="{57930A03-5971-A667-3B43-F2FFC1A3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36" y="1116117"/>
            <a:ext cx="1238809" cy="2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9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120BD19C-63A4-859C-D568-8378293FFE0F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6. Abonnementen en digitale diensten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15D218-3A0F-8711-F3BB-B118A8C1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" y="1976688"/>
            <a:ext cx="5717416" cy="1556650"/>
          </a:xfrm>
          <a:prstGeom prst="rect">
            <a:avLst/>
          </a:prstGeom>
        </p:spPr>
      </p:pic>
      <p:pic>
        <p:nvPicPr>
          <p:cNvPr id="9" name="Afbeelding 8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EA08974C-6E48-C1F7-279F-EDA07FA6A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54" y="3581760"/>
            <a:ext cx="2825702" cy="2287219"/>
          </a:xfrm>
          <a:prstGeom prst="rect">
            <a:avLst/>
          </a:prstGeom>
        </p:spPr>
      </p:pic>
      <p:pic>
        <p:nvPicPr>
          <p:cNvPr id="11" name="Afbeelding 10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6D32CD60-589B-99A2-2DA7-D523DC76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8" y="3581760"/>
            <a:ext cx="2593336" cy="2647160"/>
          </a:xfrm>
          <a:prstGeom prst="rect">
            <a:avLst/>
          </a:prstGeom>
        </p:spPr>
      </p:pic>
      <p:pic>
        <p:nvPicPr>
          <p:cNvPr id="13" name="Afbeelding 12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37601C90-55D8-0729-5114-B38E672D5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97"/>
          <a:stretch/>
        </p:blipFill>
        <p:spPr>
          <a:xfrm>
            <a:off x="3413383" y="3581760"/>
            <a:ext cx="1795792" cy="2012796"/>
          </a:xfrm>
          <a:prstGeom prst="rect">
            <a:avLst/>
          </a:prstGeom>
        </p:spPr>
      </p:pic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D1CA09A3-1A0F-E9B1-C9DB-22AA13DDC0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E483E9F-5064-2E88-8449-23BD75A7740F}"/>
              </a:ext>
            </a:extLst>
          </p:cNvPr>
          <p:cNvSpPr/>
          <p:nvPr/>
        </p:nvSpPr>
        <p:spPr>
          <a:xfrm>
            <a:off x="7246448" y="53140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6. Accounts</a:t>
            </a:r>
          </a:p>
        </p:txBody>
      </p:sp>
    </p:spTree>
    <p:extLst>
      <p:ext uri="{BB962C8B-B14F-4D97-AF65-F5344CB8AC3E}">
        <p14:creationId xmlns:p14="http://schemas.microsoft.com/office/powerpoint/2010/main" val="1921517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41861CBF-DBDC-D8D8-3EF7-4EACD9271F76}"/>
              </a:ext>
            </a:extLst>
          </p:cNvPr>
          <p:cNvSpPr txBox="1"/>
          <p:nvPr/>
        </p:nvSpPr>
        <p:spPr>
          <a:xfrm>
            <a:off x="663868" y="1263444"/>
            <a:ext cx="6781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8. Internetproviders en mobiele providers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1C1E834-5EE0-59A5-441A-8154968A64DB}"/>
              </a:ext>
            </a:extLst>
          </p:cNvPr>
          <p:cNvSpPr txBox="1"/>
          <p:nvPr/>
        </p:nvSpPr>
        <p:spPr>
          <a:xfrm>
            <a:off x="663868" y="1910418"/>
            <a:ext cx="6935221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800" b="1" dirty="0">
                <a:solidFill>
                  <a:srgbClr val="3D5473"/>
                </a:solidFill>
              </a:rPr>
              <a:t>Internetproviders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Abonnement stopzetten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Abonnement op andere naam zetten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dirty="0"/>
              <a:t>Bewijs van overlijden nodig</a:t>
            </a:r>
            <a:endParaRPr lang="nl-NL" sz="1800" b="0" dirty="0"/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sz="1800" b="1" dirty="0">
                <a:solidFill>
                  <a:srgbClr val="3D5473"/>
                </a:solidFill>
              </a:rPr>
              <a:t>Mobiele providers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Abonnement stopzetten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Abonnement op andere naam zetten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Bij prepaidkaart is geen actie nodig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dirty="0"/>
              <a:t>Bij tweestapsverificatie eerst alle zaken rond belangrijke accounts afhandelen </a:t>
            </a:r>
            <a:endParaRPr lang="nl-NL" sz="1800" b="0" dirty="0"/>
          </a:p>
          <a:p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68EFFB0-E7F4-A50E-005C-B0A30C505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84D36E1-F354-74A1-3CE3-1B23F3455DB0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8. Providers</a:t>
            </a:r>
          </a:p>
        </p:txBody>
      </p:sp>
    </p:spTree>
    <p:extLst>
      <p:ext uri="{BB962C8B-B14F-4D97-AF65-F5344CB8AC3E}">
        <p14:creationId xmlns:p14="http://schemas.microsoft.com/office/powerpoint/2010/main" val="2183526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B697D8E-0A9E-4BC9-E7B9-BDC03E16D6F3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9. Sociale media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66C021F-AAE0-399B-9906-4A78A6CDDD4E}"/>
              </a:ext>
            </a:extLst>
          </p:cNvPr>
          <p:cNvSpPr txBox="1"/>
          <p:nvPr/>
        </p:nvSpPr>
        <p:spPr>
          <a:xfrm>
            <a:off x="663868" y="1979984"/>
            <a:ext cx="58950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3D5473"/>
                </a:solidFill>
              </a:rPr>
              <a:t>Facebook</a:t>
            </a:r>
            <a:endParaRPr lang="nl-NL" sz="2000" dirty="0">
              <a:solidFill>
                <a:srgbClr val="3D5473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Herdenkingspagina instellen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Account verwijderen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093D1AD-CA84-40C0-3409-737DD8F598B3}"/>
              </a:ext>
            </a:extLst>
          </p:cNvPr>
          <p:cNvSpPr txBox="1"/>
          <p:nvPr/>
        </p:nvSpPr>
        <p:spPr>
          <a:xfrm>
            <a:off x="663868" y="3134146"/>
            <a:ext cx="651367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3D5473"/>
                </a:solidFill>
              </a:rPr>
              <a:t>Instagram</a:t>
            </a:r>
            <a:endParaRPr lang="nl-NL" sz="2000" dirty="0">
              <a:solidFill>
                <a:srgbClr val="3D5473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Herdenkingsstatus via online formulier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Account verwijderen via online formulier (bewijs nodig</a:t>
            </a:r>
            <a:r>
              <a:rPr lang="nl-NL" sz="2400" dirty="0"/>
              <a:t>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8E0A977-C31A-870D-72DB-8BFB8BDA9D63}"/>
              </a:ext>
            </a:extLst>
          </p:cNvPr>
          <p:cNvSpPr txBox="1"/>
          <p:nvPr/>
        </p:nvSpPr>
        <p:spPr>
          <a:xfrm>
            <a:off x="663868" y="4446148"/>
            <a:ext cx="60119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3D5473"/>
                </a:solidFill>
              </a:rPr>
              <a:t>LinkedIn</a:t>
            </a:r>
            <a:endParaRPr lang="nl-NL" sz="2000" dirty="0">
              <a:solidFill>
                <a:srgbClr val="3D5473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Link naar rouwadvertentie mogelijk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Account te verwijderen via online formulier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AFBF0CA9-FE8D-759A-703F-56CD55005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18C83F-3468-4566-B4F9-B2F1AA572D48}"/>
              </a:ext>
            </a:extLst>
          </p:cNvPr>
          <p:cNvSpPr/>
          <p:nvPr/>
        </p:nvSpPr>
        <p:spPr>
          <a:xfrm>
            <a:off x="7012692" y="517659"/>
            <a:ext cx="1946953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9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Sociale media</a:t>
            </a:r>
          </a:p>
        </p:txBody>
      </p:sp>
    </p:spTree>
    <p:extLst>
      <p:ext uri="{BB962C8B-B14F-4D97-AF65-F5344CB8AC3E}">
        <p14:creationId xmlns:p14="http://schemas.microsoft.com/office/powerpoint/2010/main" val="102350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B697D8E-0A9E-4BC9-E7B9-BDC03E16D6F3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9. Sociale media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6D4AB81-3597-2F06-E4DD-92CA97A43290}"/>
              </a:ext>
            </a:extLst>
          </p:cNvPr>
          <p:cNvSpPr txBox="1"/>
          <p:nvPr/>
        </p:nvSpPr>
        <p:spPr>
          <a:xfrm>
            <a:off x="663866" y="3690758"/>
            <a:ext cx="841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3D5473"/>
                </a:solidFill>
              </a:rPr>
              <a:t>SchoolBANK</a:t>
            </a:r>
            <a:endParaRPr lang="nl-NL" sz="2000" dirty="0">
              <a:solidFill>
                <a:srgbClr val="3D5473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E-mail sturen naar </a:t>
            </a:r>
            <a:r>
              <a:rPr lang="nl-NL" sz="2000" dirty="0">
                <a:solidFill>
                  <a:srgbClr val="0070C0"/>
                </a:solidFill>
              </a:rPr>
              <a:t>service@schoolbank.nl </a:t>
            </a:r>
            <a:r>
              <a:rPr lang="nl-NL" sz="2000" dirty="0"/>
              <a:t>met naam en geboortedatum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3DFF49E-F903-FA24-039A-70319592EF53}"/>
              </a:ext>
            </a:extLst>
          </p:cNvPr>
          <p:cNvSpPr txBox="1"/>
          <p:nvPr/>
        </p:nvSpPr>
        <p:spPr>
          <a:xfrm>
            <a:off x="663867" y="2000047"/>
            <a:ext cx="84113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3D5473"/>
                </a:solidFill>
              </a:rPr>
              <a:t>Pinterest</a:t>
            </a:r>
            <a:endParaRPr lang="nl-NL" sz="2000" dirty="0">
              <a:solidFill>
                <a:srgbClr val="3D5473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E-mail sturen naar </a:t>
            </a:r>
            <a:r>
              <a:rPr lang="nl-NL" sz="2000" dirty="0" err="1">
                <a:solidFill>
                  <a:srgbClr val="0070C0"/>
                </a:solidFill>
              </a:rPr>
              <a:t>care@pinterestcom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/>
              <a:t>met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/>
              <a:t>naam + e-mailadres van Pinterest account en URL van Pinterest-profiel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nl-NL" dirty="0"/>
              <a:t>bewijs van overlijden en band met overledene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21E0860-93D5-09FF-AC36-82EA74B14AAC}"/>
              </a:ext>
            </a:extLst>
          </p:cNvPr>
          <p:cNvSpPr txBox="1"/>
          <p:nvPr/>
        </p:nvSpPr>
        <p:spPr>
          <a:xfrm>
            <a:off x="663866" y="4612027"/>
            <a:ext cx="589500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3D5473"/>
                </a:solidFill>
              </a:rPr>
              <a:t>X</a:t>
            </a:r>
            <a:r>
              <a:rPr lang="nl-NL" sz="2000" b="1" dirty="0"/>
              <a:t> </a:t>
            </a:r>
            <a:r>
              <a:rPr lang="nl-NL" sz="2000" b="1" dirty="0">
                <a:solidFill>
                  <a:srgbClr val="3D5473"/>
                </a:solidFill>
              </a:rPr>
              <a:t>(voorheen Twitter</a:t>
            </a:r>
            <a:r>
              <a:rPr lang="nl-NL" sz="2400" dirty="0"/>
              <a:t>)</a:t>
            </a:r>
            <a:endParaRPr lang="nl-NL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Voorbereiding nog niet mogelijk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Account te verwijderen met online formulier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5FC3E02D-272B-CEDF-406D-6ABC6B06E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9C264CC-67AB-1FC5-AD29-4729D2B8A141}"/>
              </a:ext>
            </a:extLst>
          </p:cNvPr>
          <p:cNvSpPr/>
          <p:nvPr/>
        </p:nvSpPr>
        <p:spPr>
          <a:xfrm>
            <a:off x="7012692" y="517659"/>
            <a:ext cx="1946953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dirty="0">
                <a:ln/>
                <a:solidFill>
                  <a:schemeClr val="accent3"/>
                </a:solidFill>
              </a:rPr>
              <a:t>9</a:t>
            </a:r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. Sociale media</a:t>
            </a:r>
          </a:p>
        </p:txBody>
      </p:sp>
    </p:spTree>
    <p:extLst>
      <p:ext uri="{BB962C8B-B14F-4D97-AF65-F5344CB8AC3E}">
        <p14:creationId xmlns:p14="http://schemas.microsoft.com/office/powerpoint/2010/main" val="1434974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B697D8E-0A9E-4BC9-E7B9-BDC03E16D6F3}"/>
              </a:ext>
            </a:extLst>
          </p:cNvPr>
          <p:cNvSpPr txBox="1"/>
          <p:nvPr/>
        </p:nvSpPr>
        <p:spPr>
          <a:xfrm>
            <a:off x="663868" y="1263444"/>
            <a:ext cx="651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3D5473"/>
                </a:solidFill>
              </a:rPr>
              <a:t>11. DigiD en Mijn Overheid</a:t>
            </a:r>
          </a:p>
        </p:txBody>
      </p:sp>
      <p:pic>
        <p:nvPicPr>
          <p:cNvPr id="6" name="Afbeelding 5" descr="Afbeelding met tekst, Lettertype, schermopname, algebra&#10;&#10;Automatisch gegenereerde beschrijving">
            <a:extLst>
              <a:ext uri="{FF2B5EF4-FFF2-40B4-BE49-F238E27FC236}">
                <a16:creationId xmlns:a16="http://schemas.microsoft.com/office/drawing/2014/main" id="{AB4AFFA6-C0C0-2325-EBD1-E4C3C94CB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9" y="3814688"/>
            <a:ext cx="6498692" cy="244012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A0602A9-BE36-5145-80E2-C313459894C6}"/>
              </a:ext>
            </a:extLst>
          </p:cNvPr>
          <p:cNvSpPr txBox="1"/>
          <p:nvPr/>
        </p:nvSpPr>
        <p:spPr>
          <a:xfrm>
            <a:off x="752689" y="1858752"/>
            <a:ext cx="7972372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b="0" dirty="0"/>
          </a:p>
          <a:p>
            <a:pPr>
              <a:spcAft>
                <a:spcPts val="600"/>
              </a:spcAft>
            </a:pPr>
            <a:r>
              <a:rPr lang="nl-NL" sz="1800" b="1" dirty="0">
                <a:solidFill>
                  <a:srgbClr val="3D5473"/>
                </a:solidFill>
              </a:rPr>
              <a:t>DigiD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DigiD kan worden gebruikt om mee in te loggen tot 1 jaar na overlijden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Als DigiD 3 jaar niet is gebruikt, vervalt het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sz="1800" b="1" dirty="0">
                <a:solidFill>
                  <a:srgbClr val="3D5473"/>
                </a:solidFill>
              </a:rPr>
              <a:t>Mijn Overheid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Wordt niet automatisch opgeheven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Binnen 24 uur na overlijden ‘overlijdensstatus’: </a:t>
            </a:r>
            <a:r>
              <a:rPr lang="nl-NL" dirty="0"/>
              <a:t>d</a:t>
            </a:r>
            <a:r>
              <a:rPr lang="nl-NL" sz="1800" b="0" dirty="0"/>
              <a:t>an geen berichten meer naar Berichtenbox</a:t>
            </a:r>
          </a:p>
          <a:p>
            <a:pPr marL="357188" indent="-35718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nl-NL" sz="1800" b="0" dirty="0"/>
              <a:t>Na overlijden gaan overheidsorganisaties over op papieren post aan de erven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E0A9DE18-33E9-004D-E930-9E0E114418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FF42147-018B-2D9F-6395-AB5FED990530}"/>
              </a:ext>
            </a:extLst>
          </p:cNvPr>
          <p:cNvSpPr/>
          <p:nvPr/>
        </p:nvSpPr>
        <p:spPr>
          <a:xfrm>
            <a:off x="7012692" y="517659"/>
            <a:ext cx="1946953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11. DigiD</a:t>
            </a:r>
          </a:p>
        </p:txBody>
      </p:sp>
    </p:spTree>
    <p:extLst>
      <p:ext uri="{BB962C8B-B14F-4D97-AF65-F5344CB8AC3E}">
        <p14:creationId xmlns:p14="http://schemas.microsoft.com/office/powerpoint/2010/main" val="3871453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8A42D4DA-FABF-406B-5B9E-4F5B3271B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" y="1274209"/>
            <a:ext cx="6933217" cy="4309582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93C2B54-86A0-997C-E201-94F55ADE39F9}"/>
              </a:ext>
            </a:extLst>
          </p:cNvPr>
          <p:cNvSpPr txBox="1"/>
          <p:nvPr/>
        </p:nvSpPr>
        <p:spPr>
          <a:xfrm>
            <a:off x="260747" y="5830277"/>
            <a:ext cx="7328951" cy="553998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nl-NL" sz="1000" dirty="0"/>
              <a:t>https://www.google.com/url?sa=t&amp;source=web&amp;rct=j&amp;opi=89978449&amp;url=https://files.seniorweb.nl/uploadedfiles/actie_websites/digitale_nalatenschap/na_overlijden/checklist/sewe_211004_checklist-digitaal-nalaten-nabestaanden-01_2022.pdf&amp;ved=2ahUKEwj7mLbph7uIAxUMh_0HHeReBIgQFnoECBQQAQ&amp;usg=AOvVaw2rBt2UHdx95tL4pIh287LO</a:t>
            </a:r>
          </a:p>
        </p:txBody>
      </p:sp>
      <p:pic>
        <p:nvPicPr>
          <p:cNvPr id="4" name="Afbeelding 3" descr="Afbeelding met tekst, verbruiksartikelen voor kantoor, briefpapier, schermopname&#10;&#10;Automatisch gegenereerde beschrijving">
            <a:extLst>
              <a:ext uri="{FF2B5EF4-FFF2-40B4-BE49-F238E27FC236}">
                <a16:creationId xmlns:a16="http://schemas.microsoft.com/office/drawing/2014/main" id="{B7F7351F-8C27-F488-035E-81D1279053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3424" r="27022" b="9275"/>
          <a:stretch/>
        </p:blipFill>
        <p:spPr>
          <a:xfrm>
            <a:off x="7589698" y="4228145"/>
            <a:ext cx="1386391" cy="1355646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C55373A6-D273-8A98-C4E8-4474CC5683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4b. Nabestaanden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393A33C-802E-7CE8-497F-F0DA2365C1BB}"/>
              </a:ext>
            </a:extLst>
          </p:cNvPr>
          <p:cNvSpPr/>
          <p:nvPr/>
        </p:nvSpPr>
        <p:spPr>
          <a:xfrm>
            <a:off x="7246448" y="517659"/>
            <a:ext cx="1713197" cy="369332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b="1" cap="none" spc="0" dirty="0">
                <a:ln/>
                <a:solidFill>
                  <a:schemeClr val="accent3"/>
                </a:solidFill>
                <a:effectLst/>
              </a:rPr>
              <a:t>+ Checklist</a:t>
            </a:r>
          </a:p>
        </p:txBody>
      </p:sp>
    </p:spTree>
    <p:extLst>
      <p:ext uri="{BB962C8B-B14F-4D97-AF65-F5344CB8AC3E}">
        <p14:creationId xmlns:p14="http://schemas.microsoft.com/office/powerpoint/2010/main" val="2770879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195D0F-2A6B-5CAA-6E9E-2B198C56A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Samenvatting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8748D8A-9BFA-A4CA-151C-A07985EBDC90}"/>
              </a:ext>
            </a:extLst>
          </p:cNvPr>
          <p:cNvGrpSpPr/>
          <p:nvPr/>
        </p:nvGrpSpPr>
        <p:grpSpPr>
          <a:xfrm>
            <a:off x="5659011" y="330404"/>
            <a:ext cx="3300634" cy="760165"/>
            <a:chOff x="5659011" y="330404"/>
            <a:chExt cx="3300634" cy="760165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21392F45-AA77-0EF3-9C02-52A743B55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692"/>
            <a:stretch/>
          </p:blipFill>
          <p:spPr>
            <a:xfrm>
              <a:off x="5659011" y="330404"/>
              <a:ext cx="3300634" cy="760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Afbeelding 11" descr="Afbeelding met tekst, Graphics, schermopname, clipart&#10;&#10;Automatisch gegenereerde beschrijving">
              <a:extLst>
                <a:ext uri="{FF2B5EF4-FFF2-40B4-BE49-F238E27FC236}">
                  <a16:creationId xmlns:a16="http://schemas.microsoft.com/office/drawing/2014/main" id="{DC04D024-B68D-7D9F-3820-553E42B34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011" y="330404"/>
              <a:ext cx="1781218" cy="760165"/>
            </a:xfrm>
            <a:prstGeom prst="rect">
              <a:avLst/>
            </a:prstGeom>
          </p:spPr>
        </p:pic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5F5F0160-A1A2-C169-32A9-0FF07B8634B5}"/>
              </a:ext>
            </a:extLst>
          </p:cNvPr>
          <p:cNvSpPr txBox="1"/>
          <p:nvPr/>
        </p:nvSpPr>
        <p:spPr>
          <a:xfrm>
            <a:off x="426452" y="1740822"/>
            <a:ext cx="7095003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l-NL" sz="2400" dirty="0"/>
              <a:t>Zelf nadenken over wat je digitaal nalaat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l-NL" sz="2400" dirty="0"/>
              <a:t>Digitale nalatenschap inventariseren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l-NL" sz="2400" dirty="0"/>
              <a:t>Beschrijven wat er mee moet gebeuren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l-NL" sz="2400" dirty="0"/>
              <a:t>Accounts beheren en wachtwoorden managen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nl-NL" sz="2400" dirty="0"/>
              <a:t>Beheerder benoemen (erfgenamen, notaris)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nl-NL" sz="2400" dirty="0"/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nl-NL" sz="2400" dirty="0"/>
              <a:t>Ook goed moment om op te schonen?</a:t>
            </a:r>
          </a:p>
        </p:txBody>
      </p:sp>
    </p:spTree>
    <p:extLst>
      <p:ext uri="{BB962C8B-B14F-4D97-AF65-F5344CB8AC3E}">
        <p14:creationId xmlns:p14="http://schemas.microsoft.com/office/powerpoint/2010/main" val="4021231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195D0F-2A6B-5CAA-6E9E-2B198C56A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Vragen?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8748D8A-9BFA-A4CA-151C-A07985EBDC90}"/>
              </a:ext>
            </a:extLst>
          </p:cNvPr>
          <p:cNvGrpSpPr/>
          <p:nvPr/>
        </p:nvGrpSpPr>
        <p:grpSpPr>
          <a:xfrm>
            <a:off x="5659011" y="330404"/>
            <a:ext cx="3300634" cy="760165"/>
            <a:chOff x="5659011" y="330404"/>
            <a:chExt cx="3300634" cy="760165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21392F45-AA77-0EF3-9C02-52A743B55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692"/>
            <a:stretch/>
          </p:blipFill>
          <p:spPr>
            <a:xfrm>
              <a:off x="5659011" y="330404"/>
              <a:ext cx="3300634" cy="760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Afbeelding 11" descr="Afbeelding met tekst, Graphics, schermopname, clipart&#10;&#10;Automatisch gegenereerde beschrijving">
              <a:extLst>
                <a:ext uri="{FF2B5EF4-FFF2-40B4-BE49-F238E27FC236}">
                  <a16:creationId xmlns:a16="http://schemas.microsoft.com/office/drawing/2014/main" id="{DC04D024-B68D-7D9F-3820-553E42B34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011" y="330404"/>
              <a:ext cx="1781218" cy="760165"/>
            </a:xfrm>
            <a:prstGeom prst="rect">
              <a:avLst/>
            </a:prstGeom>
          </p:spPr>
        </p:pic>
      </p:grpSp>
      <p:pic>
        <p:nvPicPr>
          <p:cNvPr id="2" name="Tijdelijke aanduiding voor inhoud 7">
            <a:extLst>
              <a:ext uri="{FF2B5EF4-FFF2-40B4-BE49-F238E27FC236}">
                <a16:creationId xmlns:a16="http://schemas.microsoft.com/office/drawing/2014/main" id="{C9734009-6D0C-259B-B1D3-AFFE3B7EC9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5"/>
          <a:stretch>
            <a:fillRect/>
          </a:stretch>
        </p:blipFill>
        <p:spPr>
          <a:xfrm>
            <a:off x="2297115" y="1618772"/>
            <a:ext cx="454977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1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5E276-2758-4F74-A08E-BA59D3228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403402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1. Waarom</a:t>
            </a: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C27319E6-84C8-5364-6E1B-ADD8F6BD3E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437704"/>
            <a:ext cx="8410515" cy="813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/>
              <a:t>Belangrijk voor nabestaanden</a:t>
            </a:r>
          </a:p>
        </p:txBody>
      </p:sp>
      <p:pic>
        <p:nvPicPr>
          <p:cNvPr id="4" name="Afbeelding 3" descr="Afbeelding met tekst, clipart, Graphics, schermopname&#10;&#10;Automatisch gegenereerde beschrijving">
            <a:extLst>
              <a:ext uri="{FF2B5EF4-FFF2-40B4-BE49-F238E27FC236}">
                <a16:creationId xmlns:a16="http://schemas.microsoft.com/office/drawing/2014/main" id="{374EDA94-9808-149A-EBA3-ECAE1409A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2425"/>
            <a:ext cx="9144000" cy="1913150"/>
          </a:xfrm>
          <a:prstGeom prst="rect">
            <a:avLst/>
          </a:prstGeom>
        </p:spPr>
      </p:pic>
      <p:pic>
        <p:nvPicPr>
          <p:cNvPr id="6" name="Afbeelding 5" descr="Afbeelding met tekst, kleding, tekenfilm, schets&#10;&#10;Automatisch gegenereerde beschrijving">
            <a:extLst>
              <a:ext uri="{FF2B5EF4-FFF2-40B4-BE49-F238E27FC236}">
                <a16:creationId xmlns:a16="http://schemas.microsoft.com/office/drawing/2014/main" id="{1A9C7E85-E00E-6559-D66B-52E69374B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31" y="2489541"/>
            <a:ext cx="3187231" cy="187891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689325BC-9C85-D960-C171-221F1C4F7F07}"/>
              </a:ext>
            </a:extLst>
          </p:cNvPr>
          <p:cNvGrpSpPr/>
          <p:nvPr/>
        </p:nvGrpSpPr>
        <p:grpSpPr>
          <a:xfrm>
            <a:off x="5659011" y="330404"/>
            <a:ext cx="3300634" cy="760165"/>
            <a:chOff x="5659011" y="330404"/>
            <a:chExt cx="3300634" cy="760165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28987289-3B3C-74A2-1891-B3E410B35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9692"/>
            <a:stretch/>
          </p:blipFill>
          <p:spPr>
            <a:xfrm>
              <a:off x="5659011" y="330404"/>
              <a:ext cx="3300634" cy="760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Afbeelding 7" descr="Afbeelding met tekst, Graphics, schermopname, clipart&#10;&#10;Automatisch gegenereerde beschrijving">
              <a:extLst>
                <a:ext uri="{FF2B5EF4-FFF2-40B4-BE49-F238E27FC236}">
                  <a16:creationId xmlns:a16="http://schemas.microsoft.com/office/drawing/2014/main" id="{EDD85FD1-69A4-F848-91E4-98E10FF19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011" y="330404"/>
              <a:ext cx="1781218" cy="760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45378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195D0F-2A6B-5CAA-6E9E-2B198C56A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Checklists digitaal nalaten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CA9F87-06F8-8465-050E-2E0B9B8FEF2D}"/>
              </a:ext>
            </a:extLst>
          </p:cNvPr>
          <p:cNvSpPr txBox="1"/>
          <p:nvPr/>
        </p:nvSpPr>
        <p:spPr>
          <a:xfrm>
            <a:off x="463902" y="1551824"/>
            <a:ext cx="83371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Seniorweb – Zelf regelen (PDF)</a:t>
            </a:r>
          </a:p>
          <a:p>
            <a:r>
              <a:rPr lang="nl-NL" sz="1000" dirty="0"/>
              <a:t>https://www.google.com/url?sa=t&amp;source=web&amp;rct=j&amp;opi=89978449&amp;url=https://files.seniorweb.nl/uploadedfiles/actie_websites/digitale_nalatenschap/voor_overlijden/checklist/sewe_211004_checklist-digitaal-nalaten-zelf-regelen-02_2022.pdf&amp;ved=2ahUKEwiv_MvP3LWIAxWn7rsIHe-eBcYQFnoECBAQAQ&amp;usg=AOvVaw0WMphu1Kvzw6fr-PGdJWsh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FAD294-E298-6F9E-C7E2-8D4D40203C9F}"/>
              </a:ext>
            </a:extLst>
          </p:cNvPr>
          <p:cNvSpPr txBox="1"/>
          <p:nvPr/>
        </p:nvSpPr>
        <p:spPr>
          <a:xfrm>
            <a:off x="463902" y="4137513"/>
            <a:ext cx="827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Netwerk Notarissen</a:t>
            </a:r>
          </a:p>
          <a:p>
            <a:r>
              <a:rPr lang="nl-NL" sz="1000" dirty="0">
                <a:hlinkClick r:id="rId3"/>
              </a:rPr>
              <a:t>https://netwerknotarissen.nl/attachments/195/download</a:t>
            </a:r>
            <a:r>
              <a:rPr lang="nl-NL" sz="1000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3260F1-1E1B-87BC-1875-DD59D6B34887}"/>
              </a:ext>
            </a:extLst>
          </p:cNvPr>
          <p:cNvSpPr txBox="1"/>
          <p:nvPr/>
        </p:nvSpPr>
        <p:spPr>
          <a:xfrm>
            <a:off x="463902" y="4797264"/>
            <a:ext cx="827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Oneindig online</a:t>
            </a:r>
          </a:p>
          <a:p>
            <a:r>
              <a:rPr lang="nl-NL" sz="1000" dirty="0">
                <a:hlinkClick r:id="rId4"/>
              </a:rPr>
              <a:t>https://digitaalsamenleven.nl/app/uploads/2024/03/Ik-ga-dood-en-laat-na...Checklist-7-3.pdf</a:t>
            </a:r>
            <a:r>
              <a:rPr lang="nl-NL" sz="1000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19BC7A8-546E-CDC9-38A8-9D06FB61079A}"/>
              </a:ext>
            </a:extLst>
          </p:cNvPr>
          <p:cNvSpPr txBox="1"/>
          <p:nvPr/>
        </p:nvSpPr>
        <p:spPr>
          <a:xfrm>
            <a:off x="463902" y="2517898"/>
            <a:ext cx="82777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Seniorweb – Nabestaanden (PDF)</a:t>
            </a:r>
          </a:p>
          <a:p>
            <a:r>
              <a:rPr lang="nl-NL" sz="1000" dirty="0"/>
              <a:t>https://www.google.com/url?sa=t&amp;source=web&amp;rct=j&amp;opi=89978449&amp;url=https://files.seniorweb.nl/uploadedfiles/actie_websites/digitale_nalatenschap/na_overlijden/checklist/sewe_211004_checklist-digitaal-nalaten-nabestaanden-01_2022.pdf&amp;ved=2ahUKEwjQ0_fC9LWIAxUuxwIHHcHOJYEQFnoECFwQAQ&amp;usg=AOvVaw2rBt2UHdx95tL4pIh287L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9DAF34A-C59C-C8EF-7097-71AFC5B1B011}"/>
              </a:ext>
            </a:extLst>
          </p:cNvPr>
          <p:cNvSpPr txBox="1"/>
          <p:nvPr/>
        </p:nvSpPr>
        <p:spPr>
          <a:xfrm>
            <a:off x="463902" y="3483972"/>
            <a:ext cx="827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DELA</a:t>
            </a:r>
          </a:p>
          <a:p>
            <a:r>
              <a:rPr lang="nl-NL" sz="1000" dirty="0">
                <a:hlinkClick r:id="rId5"/>
              </a:rPr>
              <a:t>https://www.dela.nl/inspiratie/checklist-je-digitale-nalatenschap-in-goede-handen</a:t>
            </a:r>
            <a:r>
              <a:rPr lang="nl-NL" sz="10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6FF56B4-619D-4D18-3EA5-9B9B8BDECD15}"/>
              </a:ext>
            </a:extLst>
          </p:cNvPr>
          <p:cNvSpPr txBox="1"/>
          <p:nvPr/>
        </p:nvSpPr>
        <p:spPr>
          <a:xfrm>
            <a:off x="463902" y="5457015"/>
            <a:ext cx="8277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Rauwdauw</a:t>
            </a:r>
          </a:p>
          <a:p>
            <a:r>
              <a:rPr lang="nl-NL" sz="1000" dirty="0">
                <a:hlinkClick r:id="rId6"/>
              </a:rPr>
              <a:t>https://rauwdauw.nl/digitale-nalatenschap-checklist/</a:t>
            </a:r>
            <a:r>
              <a:rPr lang="nl-NL" sz="1000" dirty="0"/>
              <a:t>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3B1A4AB-89DF-E18A-3C36-CFC354501E5D}"/>
              </a:ext>
            </a:extLst>
          </p:cNvPr>
          <p:cNvSpPr/>
          <p:nvPr/>
        </p:nvSpPr>
        <p:spPr>
          <a:xfrm>
            <a:off x="6407676" y="189062"/>
            <a:ext cx="2545094" cy="461665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2400" b="1" dirty="0">
                <a:ln/>
                <a:solidFill>
                  <a:schemeClr val="accent3"/>
                </a:solidFill>
              </a:rPr>
              <a:t>BIJLAGE</a:t>
            </a:r>
            <a:endParaRPr lang="nl-NL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81174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6CA9F87-06F8-8465-050E-2E0B9B8FEF2D}"/>
              </a:ext>
            </a:extLst>
          </p:cNvPr>
          <p:cNvSpPr txBox="1"/>
          <p:nvPr/>
        </p:nvSpPr>
        <p:spPr>
          <a:xfrm>
            <a:off x="463902" y="1551824"/>
            <a:ext cx="8337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Digizeker</a:t>
            </a:r>
          </a:p>
          <a:p>
            <a:r>
              <a:rPr lang="nl-NL" sz="1400" dirty="0">
                <a:hlinkClick r:id="rId3"/>
              </a:rPr>
              <a:t>https://www.digizeker.nl</a:t>
            </a:r>
            <a:r>
              <a:rPr lang="nl-NL" sz="1400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FAD294-E298-6F9E-C7E2-8D4D40203C9F}"/>
              </a:ext>
            </a:extLst>
          </p:cNvPr>
          <p:cNvSpPr txBox="1"/>
          <p:nvPr/>
        </p:nvSpPr>
        <p:spPr>
          <a:xfrm>
            <a:off x="523312" y="2331560"/>
            <a:ext cx="8277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De Nederlandse Notariskluis</a:t>
            </a:r>
          </a:p>
          <a:p>
            <a:r>
              <a:rPr lang="nl-NL" sz="1400" dirty="0">
                <a:hlinkClick r:id="rId4"/>
              </a:rPr>
              <a:t>https://www.nederlandsenotariskluis.nl/</a:t>
            </a:r>
            <a:r>
              <a:rPr lang="nl-NL" sz="1400" dirty="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3260F1-1E1B-87BC-1875-DD59D6B34887}"/>
              </a:ext>
            </a:extLst>
          </p:cNvPr>
          <p:cNvSpPr txBox="1"/>
          <p:nvPr/>
        </p:nvSpPr>
        <p:spPr>
          <a:xfrm>
            <a:off x="523312" y="3097546"/>
            <a:ext cx="8277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Wachtwoordmanagers - Seniorweb</a:t>
            </a:r>
          </a:p>
          <a:p>
            <a:r>
              <a:rPr lang="nl-NL" sz="1400" dirty="0">
                <a:hlinkClick r:id="rId5"/>
              </a:rPr>
              <a:t>https://www.seniorweb.nl/artikel/omgaan-met-wachtwoorden</a:t>
            </a:r>
            <a:r>
              <a:rPr lang="nl-NL" sz="1400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7AC7204-8560-A0F4-5E5F-24825C367055}"/>
              </a:ext>
            </a:extLst>
          </p:cNvPr>
          <p:cNvSpPr txBox="1"/>
          <p:nvPr/>
        </p:nvSpPr>
        <p:spPr>
          <a:xfrm>
            <a:off x="493607" y="3870407"/>
            <a:ext cx="8277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Wachtwoordmanagers - Consumentenbond</a:t>
            </a:r>
          </a:p>
          <a:p>
            <a:r>
              <a:rPr lang="nl-NL" sz="1400" dirty="0">
                <a:hlinkClick r:id="rId6"/>
              </a:rPr>
              <a:t>https://www.consumentenbond.nl/internet-privacy/wachtwoord-onthouden</a:t>
            </a:r>
            <a:r>
              <a:rPr lang="nl-NL" sz="1400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443677E-2810-425A-6406-58FC45959E32}"/>
              </a:ext>
            </a:extLst>
          </p:cNvPr>
          <p:cNvSpPr txBox="1"/>
          <p:nvPr/>
        </p:nvSpPr>
        <p:spPr>
          <a:xfrm>
            <a:off x="493607" y="4643268"/>
            <a:ext cx="84660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Wachtwoordmanagers – Consumentenbond test</a:t>
            </a:r>
          </a:p>
          <a:p>
            <a:r>
              <a:rPr lang="nl-NL" sz="1200" dirty="0">
                <a:hlinkClick r:id="rId7"/>
              </a:rPr>
              <a:t>https://www.consumentenbond.nl/veilig-internetten/test-wachtwoordmanagers?cid=sea_google_lidw_wachtwoordmanager_dsa&amp;gad_source=1&amp;gclid=CjwKCAjwreW2BhBhEiwAavLwfEbS_ji6dfcCIoj1oBpDhN_G01sxHMyIoIFh9Aoi-UcbWVwSXeK7bhoCw9AQAvD_BwE</a:t>
            </a:r>
            <a:r>
              <a:rPr lang="nl-NL" sz="1200" dirty="0"/>
              <a:t> 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3EF7FD23-E31C-C61B-C0FE-2C2B39A34A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Hulpmiddelen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3E15437-A27D-F257-52A6-54487F054960}"/>
              </a:ext>
            </a:extLst>
          </p:cNvPr>
          <p:cNvSpPr/>
          <p:nvPr/>
        </p:nvSpPr>
        <p:spPr>
          <a:xfrm>
            <a:off x="6407676" y="189062"/>
            <a:ext cx="2545094" cy="461665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2400" b="1" dirty="0">
                <a:ln/>
                <a:solidFill>
                  <a:schemeClr val="accent3"/>
                </a:solidFill>
              </a:rPr>
              <a:t>BIJLAGE</a:t>
            </a:r>
            <a:endParaRPr lang="nl-NL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2864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BE40EA2-AE49-0ADF-9C59-B769A584A3B5}"/>
              </a:ext>
            </a:extLst>
          </p:cNvPr>
          <p:cNvSpPr txBox="1"/>
          <p:nvPr/>
        </p:nvSpPr>
        <p:spPr>
          <a:xfrm>
            <a:off x="364163" y="1371478"/>
            <a:ext cx="4000669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Hulpmiddel - Wachtwoorden logboek</a:t>
            </a:r>
          </a:p>
        </p:txBody>
      </p:sp>
      <p:pic>
        <p:nvPicPr>
          <p:cNvPr id="3" name="Afbeelding 2" descr="Afbeelding met tekst, visitekaartje, etiket, schermopname&#10;&#10;Automatisch gegenereerde beschrijving">
            <a:extLst>
              <a:ext uri="{FF2B5EF4-FFF2-40B4-BE49-F238E27FC236}">
                <a16:creationId xmlns:a16="http://schemas.microsoft.com/office/drawing/2014/main" id="{5E6B5BAC-0151-AAF7-81E4-819B2E377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5547" r="27630" b="23830"/>
          <a:stretch/>
        </p:blipFill>
        <p:spPr>
          <a:xfrm>
            <a:off x="7707308" y="4021505"/>
            <a:ext cx="1171932" cy="2159050"/>
          </a:xfrm>
          <a:prstGeom prst="rect">
            <a:avLst/>
          </a:prstGeom>
        </p:spPr>
      </p:pic>
      <p:pic>
        <p:nvPicPr>
          <p:cNvPr id="6" name="Afbeelding 5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5B270F83-9956-5FE4-CDF1-CEAAF408B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3" y="1989337"/>
            <a:ext cx="4977858" cy="41912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81DD52D-69E6-F89B-E887-9519D09BF836}"/>
              </a:ext>
            </a:extLst>
          </p:cNvPr>
          <p:cNvSpPr txBox="1"/>
          <p:nvPr/>
        </p:nvSpPr>
        <p:spPr>
          <a:xfrm>
            <a:off x="260746" y="6429082"/>
            <a:ext cx="5541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hlinkClick r:id="rId5"/>
              </a:rPr>
              <a:t>https://www.seniorweb.nl/webwinkel/computerboeken/wachtwoorden-logboek</a:t>
            </a:r>
            <a:r>
              <a:rPr lang="nl-NL" sz="1200" dirty="0"/>
              <a:t> 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206B7576-0AA3-7A9E-703A-FDB61B60F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Hulpmiddelen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6E6B863-CDDA-DB39-B1B9-6A5601DFD37C}"/>
              </a:ext>
            </a:extLst>
          </p:cNvPr>
          <p:cNvSpPr/>
          <p:nvPr/>
        </p:nvSpPr>
        <p:spPr>
          <a:xfrm>
            <a:off x="6407676" y="189062"/>
            <a:ext cx="2545094" cy="461665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2400" b="1" dirty="0">
                <a:ln/>
                <a:solidFill>
                  <a:schemeClr val="accent3"/>
                </a:solidFill>
              </a:rPr>
              <a:t>BIJLAGE</a:t>
            </a:r>
            <a:endParaRPr lang="nl-NL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7112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, schermopname, Lettertype, document&#10;&#10;Automatisch gegenereerde beschrijving">
            <a:extLst>
              <a:ext uri="{FF2B5EF4-FFF2-40B4-BE49-F238E27FC236}">
                <a16:creationId xmlns:a16="http://schemas.microsoft.com/office/drawing/2014/main" id="{6F2EB4DE-0181-A6C7-6F44-787F4FDDE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b="25418"/>
          <a:stretch/>
        </p:blipFill>
        <p:spPr>
          <a:xfrm>
            <a:off x="364163" y="1934935"/>
            <a:ext cx="5203888" cy="4177106"/>
          </a:xfrm>
          <a:prstGeom prst="rect">
            <a:avLst/>
          </a:prstGeom>
        </p:spPr>
      </p:pic>
      <p:pic>
        <p:nvPicPr>
          <p:cNvPr id="12" name="Afbeelding 11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B6EDAF73-61CE-8829-4C46-4A705B646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26" y="4046902"/>
            <a:ext cx="1588568" cy="206513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E0143BA-325F-029A-B5F4-BE542EB2D97D}"/>
              </a:ext>
            </a:extLst>
          </p:cNvPr>
          <p:cNvSpPr txBox="1"/>
          <p:nvPr/>
        </p:nvSpPr>
        <p:spPr>
          <a:xfrm>
            <a:off x="364163" y="1371478"/>
            <a:ext cx="4000669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Hulpmiddel - Belangrijke gegevens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7A8C985-768F-0D06-6432-2484F575A37F}"/>
              </a:ext>
            </a:extLst>
          </p:cNvPr>
          <p:cNvSpPr txBox="1"/>
          <p:nvPr/>
        </p:nvSpPr>
        <p:spPr>
          <a:xfrm>
            <a:off x="260746" y="6429082"/>
            <a:ext cx="71507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hlinkClick r:id="rId5"/>
              </a:rPr>
              <a:t>https://www.seniorweb.nl/webwinkel/computerboeken/mijn-belangrijke-gegevens-overzichtelijk-bij-elkaar</a:t>
            </a:r>
            <a:r>
              <a:rPr lang="nl-NL" sz="1200" dirty="0"/>
              <a:t> 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5CBCDB1D-BE00-CE97-D42B-2A9BBC14D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Hulpmiddelen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149C8D1-C03E-5649-715F-408FEE6AA2C1}"/>
              </a:ext>
            </a:extLst>
          </p:cNvPr>
          <p:cNvSpPr/>
          <p:nvPr/>
        </p:nvSpPr>
        <p:spPr>
          <a:xfrm>
            <a:off x="6407676" y="189062"/>
            <a:ext cx="2545094" cy="461665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2400" b="1" dirty="0">
                <a:ln/>
                <a:solidFill>
                  <a:schemeClr val="accent3"/>
                </a:solidFill>
              </a:rPr>
              <a:t>BIJLAGE</a:t>
            </a:r>
            <a:endParaRPr lang="nl-NL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6035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1B2CD3F1-F5CC-D073-8FE8-E9637A0A9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1" b="3735"/>
          <a:stretch/>
        </p:blipFill>
        <p:spPr>
          <a:xfrm>
            <a:off x="364163" y="1993746"/>
            <a:ext cx="6751657" cy="1394406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3" name="Afbeelding 2" descr="Afbeelding met tekst, Lettertype, wit, ontvangst&#10;&#10;Automatisch gegenereerde beschrijving">
            <a:extLst>
              <a:ext uri="{FF2B5EF4-FFF2-40B4-BE49-F238E27FC236}">
                <a16:creationId xmlns:a16="http://schemas.microsoft.com/office/drawing/2014/main" id="{25AF2D60-A0DB-B419-A586-C223372DA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"/>
          <a:stretch/>
        </p:blipFill>
        <p:spPr>
          <a:xfrm>
            <a:off x="364163" y="3659765"/>
            <a:ext cx="6751657" cy="947601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pic>
        <p:nvPicPr>
          <p:cNvPr id="4" name="Afbeelding 3" descr="Afbeelding met tekst, Lettertype, wit, ontvangst&#10;&#10;Automatisch gegenereerde beschrijving">
            <a:extLst>
              <a:ext uri="{FF2B5EF4-FFF2-40B4-BE49-F238E27FC236}">
                <a16:creationId xmlns:a16="http://schemas.microsoft.com/office/drawing/2014/main" id="{2A79BCDA-0CC1-F8A6-F05C-C8CD6A3F86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" b="15439"/>
          <a:stretch/>
        </p:blipFill>
        <p:spPr>
          <a:xfrm>
            <a:off x="364163" y="4943565"/>
            <a:ext cx="6751657" cy="801295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1B9D286-4356-5449-CC8B-3A5A2797503D}"/>
              </a:ext>
            </a:extLst>
          </p:cNvPr>
          <p:cNvSpPr txBox="1"/>
          <p:nvPr/>
        </p:nvSpPr>
        <p:spPr>
          <a:xfrm>
            <a:off x="364163" y="1371478"/>
            <a:ext cx="4000669" cy="36933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183F64"/>
                </a:solidFill>
              </a:rPr>
              <a:t>Hulpmiddelen – Betaalde diensten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8BC64B2-E6E7-D46A-C8CD-C040FE6E3578}"/>
              </a:ext>
            </a:extLst>
          </p:cNvPr>
          <p:cNvSpPr/>
          <p:nvPr/>
        </p:nvSpPr>
        <p:spPr>
          <a:xfrm>
            <a:off x="5397023" y="2655491"/>
            <a:ext cx="1622544" cy="699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A363914-A447-8F6D-429E-6023A130FD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4" y="5476970"/>
            <a:ext cx="1031503" cy="26789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D18539E-FE04-C82E-4B8E-414B05374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084" y="4915183"/>
            <a:ext cx="1072753" cy="48088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D0E27726-6472-4047-1542-324F93B76F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50" y="473075"/>
            <a:ext cx="4105275" cy="457200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Hulpmiddelen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DC052C5-6D47-91A4-9DAA-7FD1C33A5DD5}"/>
              </a:ext>
            </a:extLst>
          </p:cNvPr>
          <p:cNvSpPr/>
          <p:nvPr/>
        </p:nvSpPr>
        <p:spPr>
          <a:xfrm>
            <a:off x="6407676" y="189062"/>
            <a:ext cx="2545094" cy="461665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2400" b="1" dirty="0">
                <a:ln/>
                <a:solidFill>
                  <a:schemeClr val="accent3"/>
                </a:solidFill>
              </a:rPr>
              <a:t>BIJLAGE</a:t>
            </a:r>
            <a:endParaRPr lang="nl-NL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86005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195D0F-2A6B-5CAA-6E9E-2B198C56A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Gerelateerde onderwerpen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6CA9F87-06F8-8465-050E-2E0B9B8FEF2D}"/>
              </a:ext>
            </a:extLst>
          </p:cNvPr>
          <p:cNvSpPr txBox="1"/>
          <p:nvPr/>
        </p:nvSpPr>
        <p:spPr>
          <a:xfrm>
            <a:off x="463902" y="1551824"/>
            <a:ext cx="833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Opzeggen.nl</a:t>
            </a:r>
            <a:endParaRPr lang="nl-NL" sz="1600" dirty="0"/>
          </a:p>
          <a:p>
            <a:pPr>
              <a:spcAft>
                <a:spcPts val="600"/>
              </a:spcAft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https://www.opzeggen.nl/opzeggen/wat-je-moet-regelen-na-een-overlijden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nl-NL" sz="12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FAD294-E298-6F9E-C7E2-8D4D40203C9F}"/>
              </a:ext>
            </a:extLst>
          </p:cNvPr>
          <p:cNvSpPr txBox="1"/>
          <p:nvPr/>
        </p:nvSpPr>
        <p:spPr>
          <a:xfrm>
            <a:off x="523312" y="2521228"/>
            <a:ext cx="827778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Bankzaken na overlijden</a:t>
            </a:r>
          </a:p>
          <a:p>
            <a:pPr>
              <a:spcAft>
                <a:spcPts val="800"/>
              </a:spcAft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https://www.consumentenbond.nl/betaalrekening/bankrekening-en-overlijden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https://www.nvb.nl/meer/verklaring-van-erfrecht-check-direct/4-hoe-regel-ik-de-bankzaken-van-een-overleden-naaste/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nl-NL" sz="1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F3260F1-1E1B-87BC-1875-DD59D6B34887}"/>
              </a:ext>
            </a:extLst>
          </p:cNvPr>
          <p:cNvSpPr txBox="1"/>
          <p:nvPr/>
        </p:nvSpPr>
        <p:spPr>
          <a:xfrm>
            <a:off x="523313" y="3766013"/>
            <a:ext cx="827778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Betaalmethoden online</a:t>
            </a:r>
            <a:endParaRPr lang="nl-NL" sz="1600" dirty="0"/>
          </a:p>
          <a:p>
            <a:pPr>
              <a:spcAft>
                <a:spcPts val="800"/>
              </a:spcAft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6"/>
              </a:rPr>
              <a:t>https://www.consumentenbond.nl/online-kopen/online-betalen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7"/>
              </a:rPr>
              <a:t>https://veiliginternetten.nl/thema/online-winkelen/veilig-online-winkelen/welke-betalingsmogelijkheden-zijn-veilig/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nl-NL" sz="12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19BC7A8-546E-CDC9-38A8-9D06FB61079A}"/>
              </a:ext>
            </a:extLst>
          </p:cNvPr>
          <p:cNvSpPr txBox="1"/>
          <p:nvPr/>
        </p:nvSpPr>
        <p:spPr>
          <a:xfrm>
            <a:off x="523313" y="4991897"/>
            <a:ext cx="827778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/>
              <a:t>Wachtwoorden</a:t>
            </a:r>
            <a:endParaRPr lang="nl-NL" sz="1600" dirty="0"/>
          </a:p>
          <a:p>
            <a:pPr>
              <a:spcAft>
                <a:spcPts val="800"/>
              </a:spcAft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8"/>
              </a:rPr>
              <a:t>https://www.seniorweb.nl/artikel/omgaan-met-wachtwoorden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nl-NL" sz="1200" dirty="0"/>
          </a:p>
          <a:p>
            <a:pPr>
              <a:spcAft>
                <a:spcPts val="800"/>
              </a:spcAft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9"/>
              </a:rPr>
              <a:t>https://veiliginternetten.nl/thema/basisbeveiliging/wachtwoorden/ik-kan-mijn-wachtwoord-niet-onthouden/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nl-NL" sz="1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EC44D4-A9CD-7F20-2561-91304B60E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104" y="6267460"/>
            <a:ext cx="1892196" cy="39355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05E967FE-37BE-F2DD-F30A-8F087485BAC1}"/>
              </a:ext>
            </a:extLst>
          </p:cNvPr>
          <p:cNvSpPr/>
          <p:nvPr/>
        </p:nvSpPr>
        <p:spPr>
          <a:xfrm>
            <a:off x="6407676" y="189062"/>
            <a:ext cx="2545094" cy="461665"/>
          </a:xfrm>
          <a:prstGeom prst="rect">
            <a:avLst/>
          </a:prstGeom>
          <a:solidFill>
            <a:srgbClr val="B2E2F6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2400" b="1" dirty="0">
                <a:ln/>
                <a:solidFill>
                  <a:schemeClr val="accent3"/>
                </a:solidFill>
              </a:rPr>
              <a:t>BIJLAGE</a:t>
            </a:r>
            <a:endParaRPr lang="nl-NL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691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5E276-2758-4F74-A08E-BA59D3228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1. Waarom</a:t>
            </a: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C27319E6-84C8-5364-6E1B-ADD8F6BD3E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437703"/>
            <a:ext cx="8649442" cy="47802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/>
              <a:t>Belangrijk voor afhandeling nalatenschap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Iedereen heeft een digitale nalatenschap</a:t>
            </a:r>
          </a:p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Inzicht in digitale nalatenschap is belangrijk voor afhandeling erfenis</a:t>
            </a:r>
          </a:p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Nodig voor de afhandeling van accounts bij online organisaties</a:t>
            </a:r>
          </a:p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Toegang tot online data (foto’s, video’s,  online tegoeden, e-mails)</a:t>
            </a:r>
          </a:p>
          <a:p>
            <a:pPr marL="358775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Risico dat accounts en data prooi worden voor hackers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86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5E276-2758-4F74-A08E-BA59D3228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1. Waarom</a:t>
            </a: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C27319E6-84C8-5364-6E1B-ADD8F6BD3E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897" y="1038891"/>
            <a:ext cx="8649442" cy="47802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600" b="1" dirty="0"/>
              <a:t>Geen wettelijke regels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Wetgeving loopt achter: erfgenamen hebben de vermogensrechtelijk positie van de overledene, maar dat geldt niet voor de digitale nalatenschap</a:t>
            </a:r>
            <a:endParaRPr lang="nl-NL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Geen wettelijk kader voor bedrijven hoe om te gaan met digitale erfenis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Bedrijven zijn niet altijd verplicht om online accounts te verwijderen</a:t>
            </a:r>
            <a:endParaRPr lang="nl-NL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Platforms kunnen eigen regels vaststellen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Privacyregelgeving kan zelfs belemmerend werken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dirty="0"/>
          </a:p>
          <a:p>
            <a:pPr>
              <a:spcAft>
                <a:spcPts val="600"/>
              </a:spcAft>
            </a:pPr>
            <a:r>
              <a:rPr lang="nl-NL" sz="1800" i="1" dirty="0">
                <a:solidFill>
                  <a:srgbClr val="FF0000"/>
                </a:solidFill>
              </a:rPr>
              <a:t>Als je je als erfgenaam gedraagt en handelingen verricht m.b.t. accounts, sociale media, etc. kan dit als daad van aanvaarding van de erfenis worden gezien.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249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5E276-2758-4F74-A08E-BA59D3228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1. Waarom</a:t>
            </a:r>
          </a:p>
        </p:txBody>
      </p:sp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C27319E6-84C8-5364-6E1B-ADD8F6BD3E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437703"/>
            <a:ext cx="8499893" cy="47802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b="1" dirty="0"/>
              <a:t>Seniorweb onderzoek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35% heeft er nog nooit over nagedacht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70% niets geregeld of met nabestaanden over gesproken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sz="2000" b="1" dirty="0"/>
              <a:t>Radar onderzoek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Van 18.000 ondervraagden heeft slechts 15 procent (bijna) alles geregeld. Dit zijn de zaken die mensen wel hebben geregeld:</a:t>
            </a:r>
          </a:p>
          <a:p>
            <a:endParaRPr lang="nl-NL" dirty="0"/>
          </a:p>
        </p:txBody>
      </p:sp>
      <p:pic>
        <p:nvPicPr>
          <p:cNvPr id="4" name="Afbeelding 3" descr="Afbeelding met tekst, Lettertype, schermopname, wit&#10;&#10;Automatisch gegenereerde beschrijving">
            <a:extLst>
              <a:ext uri="{FF2B5EF4-FFF2-40B4-BE49-F238E27FC236}">
                <a16:creationId xmlns:a16="http://schemas.microsoft.com/office/drawing/2014/main" id="{5671563C-4949-57A8-72E8-F502DA183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2" y="4164557"/>
            <a:ext cx="7550495" cy="20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1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5E276-2758-4F74-A08E-BA59D32289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47" y="473725"/>
            <a:ext cx="4403402" cy="45720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2. Wat is het</a:t>
            </a:r>
          </a:p>
        </p:txBody>
      </p:sp>
      <p:pic>
        <p:nvPicPr>
          <p:cNvPr id="4" name="Afbeelding 3" descr="Afbeelding met tekst, clipart, Graphics, schermopname&#10;&#10;Automatisch gegenereerde beschrijving">
            <a:extLst>
              <a:ext uri="{FF2B5EF4-FFF2-40B4-BE49-F238E27FC236}">
                <a16:creationId xmlns:a16="http://schemas.microsoft.com/office/drawing/2014/main" id="{374EDA94-9808-149A-EBA3-ECAE1409A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2425"/>
            <a:ext cx="9144000" cy="191315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F334EE5-1A8C-D220-2834-DE71C1CAC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917" y="2472424"/>
            <a:ext cx="3383009" cy="191314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84202FB-3CBA-0F8C-5614-2DF4C0A25D4D}"/>
              </a:ext>
            </a:extLst>
          </p:cNvPr>
          <p:cNvSpPr txBox="1"/>
          <p:nvPr/>
        </p:nvSpPr>
        <p:spPr>
          <a:xfrm>
            <a:off x="57727" y="6384275"/>
            <a:ext cx="3654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3333CC"/>
                </a:solidFill>
                <a:hlinkClick r:id="rId5"/>
              </a:rPr>
              <a:t>https://www.seniorweb.nl/dossiers/digitaal-nalaten</a:t>
            </a:r>
            <a:endParaRPr lang="nl-NL" sz="1200" dirty="0">
              <a:solidFill>
                <a:srgbClr val="3333CC"/>
              </a:solidFill>
            </a:endParaRPr>
          </a:p>
          <a:p>
            <a:endParaRPr lang="nl-NL" sz="1200" dirty="0">
              <a:solidFill>
                <a:srgbClr val="3333CC"/>
              </a:solidFill>
            </a:endParaRP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56BCAF7A-FC71-D233-DA2A-2F9039D251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7851" y="1437703"/>
            <a:ext cx="8410515" cy="7647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b="1" dirty="0"/>
              <a:t>Digitale bestanden en online eigendommen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04E3BE5A-365F-929C-097C-A4F04EC9AE00}"/>
              </a:ext>
            </a:extLst>
          </p:cNvPr>
          <p:cNvGrpSpPr/>
          <p:nvPr/>
        </p:nvGrpSpPr>
        <p:grpSpPr>
          <a:xfrm>
            <a:off x="5659011" y="330404"/>
            <a:ext cx="3300634" cy="760165"/>
            <a:chOff x="5659011" y="330404"/>
            <a:chExt cx="3300634" cy="760165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CC2CEC52-C959-0117-C96A-335B335E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9692"/>
            <a:stretch/>
          </p:blipFill>
          <p:spPr>
            <a:xfrm>
              <a:off x="5659011" y="330404"/>
              <a:ext cx="3300634" cy="7601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Afbeelding 7" descr="Afbeelding met tekst, Graphics, schermopname, clipart&#10;&#10;Automatisch gegenereerde beschrijving">
              <a:extLst>
                <a:ext uri="{FF2B5EF4-FFF2-40B4-BE49-F238E27FC236}">
                  <a16:creationId xmlns:a16="http://schemas.microsoft.com/office/drawing/2014/main" id="{9CEDF761-244E-9FE1-68D8-EF4FD9E04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011" y="330404"/>
              <a:ext cx="1781218" cy="7601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5151"/>
      </p:ext>
    </p:extLst>
  </p:cSld>
  <p:clrMapOvr>
    <a:masterClrMapping/>
  </p:clrMapOvr>
</p:sld>
</file>

<file path=ppt/theme/theme1.xml><?xml version="1.0" encoding="utf-8"?>
<a:theme xmlns:a="http://schemas.openxmlformats.org/drawingml/2006/main" name="SeniorWeb">
  <a:themeElements>
    <a:clrScheme name="SeniorWeb">
      <a:dk1>
        <a:srgbClr val="333333"/>
      </a:dk1>
      <a:lt1>
        <a:srgbClr val="FFFFFF"/>
      </a:lt1>
      <a:dk2>
        <a:srgbClr val="005E9E"/>
      </a:dk2>
      <a:lt2>
        <a:srgbClr val="E6E6E6"/>
      </a:lt2>
      <a:accent1>
        <a:srgbClr val="0E8B7A"/>
      </a:accent1>
      <a:accent2>
        <a:srgbClr val="FA752B"/>
      </a:accent2>
      <a:accent3>
        <a:srgbClr val="009EE3"/>
      </a:accent3>
      <a:accent4>
        <a:srgbClr val="FFB400"/>
      </a:accent4>
      <a:accent5>
        <a:srgbClr val="A154A1"/>
      </a:accent5>
      <a:accent6>
        <a:srgbClr val="C60651"/>
      </a:accent6>
      <a:hlink>
        <a:srgbClr val="0084C6"/>
      </a:hlink>
      <a:folHlink>
        <a:srgbClr val="A10541"/>
      </a:folHlink>
    </a:clrScheme>
    <a:fontScheme name="SeniorWeb">
      <a:majorFont>
        <a:latin typeface="Titillium Web SemiBold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iorWeb.potx" id="{928FA59F-199D-4EAC-97B5-B122C5E16BB9}" vid="{F15975D0-B434-4E78-8CD2-EF6B91EBE72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1d7049b-48dd-4d65-812e-c42282c23135">
      <UserInfo>
        <DisplayName>Hanneke de Zeeuw</DisplayName>
        <AccountId>1783</AccountId>
        <AccountType/>
      </UserInfo>
      <UserInfo>
        <DisplayName>Saskia Hamminga</DisplayName>
        <AccountId>32</AccountId>
        <AccountType/>
      </UserInfo>
    </SharedWithUsers>
    <lcf76f155ced4ddcb4097134ff3c332f xmlns="6e75a54b-b376-43f7-81f0-94288e7b5076">
      <Terms xmlns="http://schemas.microsoft.com/office/infopath/2007/PartnerControls"/>
    </lcf76f155ced4ddcb4097134ff3c332f>
    <TaxCatchAll xmlns="3b1d444f-4eb4-4b1d-b510-5c8086ab9a6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A20187C99204D855462E55DC83CFC" ma:contentTypeVersion="18" ma:contentTypeDescription="Een nieuw document maken." ma:contentTypeScope="" ma:versionID="83e78ec6f8dbba90718a4d1ab3adc2b7">
  <xsd:schema xmlns:xsd="http://www.w3.org/2001/XMLSchema" xmlns:xs="http://www.w3.org/2001/XMLSchema" xmlns:p="http://schemas.microsoft.com/office/2006/metadata/properties" xmlns:ns2="71d7049b-48dd-4d65-812e-c42282c23135" xmlns:ns3="6e75a54b-b376-43f7-81f0-94288e7b5076" xmlns:ns4="3b1d444f-4eb4-4b1d-b510-5c8086ab9a62" targetNamespace="http://schemas.microsoft.com/office/2006/metadata/properties" ma:root="true" ma:fieldsID="ef7d8f8f174488a928159126b776cade" ns2:_="" ns3:_="" ns4:_="">
    <xsd:import namespace="71d7049b-48dd-4d65-812e-c42282c23135"/>
    <xsd:import namespace="6e75a54b-b376-43f7-81f0-94288e7b5076"/>
    <xsd:import namespace="3b1d444f-4eb4-4b1d-b510-5c8086ab9a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7049b-48dd-4d65-812e-c42282c231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5a54b-b376-43f7-81f0-94288e7b50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29b185a-e2a5-4630-a362-0ca8516034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d444f-4eb4-4b1d-b510-5c8086ab9a6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34394e9-4eb5-4ebd-9969-1120ae5dd261}" ma:internalName="TaxCatchAll" ma:showField="CatchAllData" ma:web="3b1d444f-4eb4-4b1d-b510-5c8086ab9a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C81C8A-8230-4C32-BD6D-E4AF04CBD405}">
  <ds:schemaRefs>
    <ds:schemaRef ds:uri="http://schemas.microsoft.com/office/infopath/2007/PartnerControls"/>
    <ds:schemaRef ds:uri="http://purl.org/dc/terms/"/>
    <ds:schemaRef ds:uri="http://purl.org/dc/dcmitype/"/>
    <ds:schemaRef ds:uri="6e75a54b-b376-43f7-81f0-94288e7b5076"/>
    <ds:schemaRef ds:uri="http://schemas.microsoft.com/office/2006/documentManagement/types"/>
    <ds:schemaRef ds:uri="71d7049b-48dd-4d65-812e-c42282c23135"/>
    <ds:schemaRef ds:uri="http://schemas.openxmlformats.org/package/2006/metadata/core-properties"/>
    <ds:schemaRef ds:uri="http://purl.org/dc/elements/1.1/"/>
    <ds:schemaRef ds:uri="3b1d444f-4eb4-4b1d-b510-5c8086ab9a6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16FC57-D86A-4ADE-8AEE-9FB77412A96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d7049b-48dd-4d65-812e-c42282c23135"/>
    <ds:schemaRef ds:uri="6e75a54b-b376-43f7-81f0-94288e7b5076"/>
    <ds:schemaRef ds:uri="3b1d444f-4eb4-4b1d-b510-5c8086ab9a6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7DAB98-188A-4F82-98F5-D00EA2317E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SeniorWeb</Template>
  <TotalTime>5102</TotalTime>
  <Words>4297</Words>
  <Application>Microsoft Office PowerPoint</Application>
  <PresentationFormat>Diavoorstelling (4:3)</PresentationFormat>
  <Paragraphs>704</Paragraphs>
  <Slides>55</Slides>
  <Notes>54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62" baseType="lpstr">
      <vt:lpstr>Wingdings</vt:lpstr>
      <vt:lpstr>Calibri</vt:lpstr>
      <vt:lpstr>Arial</vt:lpstr>
      <vt:lpstr>Titillium Web</vt:lpstr>
      <vt:lpstr>Courier New</vt:lpstr>
      <vt:lpstr>Titillium Web SemiBold</vt:lpstr>
      <vt:lpstr>SeniorWeb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Jolanda van As</dc:creator>
  <cp:lastModifiedBy>Ton Pelser</cp:lastModifiedBy>
  <cp:revision>102</cp:revision>
  <cp:lastPrinted>2025-10-26T10:23:24Z</cp:lastPrinted>
  <dcterms:created xsi:type="dcterms:W3CDTF">2021-10-27T13:06:11Z</dcterms:created>
  <dcterms:modified xsi:type="dcterms:W3CDTF">2025-11-04T10:46:55Z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0x0101003ACA20187C99204D855462E55DC83CFC</vt:lpwstr>
  </property>
  <property fmtid="{D5CDD505-2E9C-101B-9397-08002B2CF9AE}" pid="3" name="MediaServiceImageTags">
    <vt:lpwstr/>
  </property>
</Properties>
</file>